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99" r:id="rId3"/>
    <p:sldId id="258" r:id="rId4"/>
    <p:sldId id="259" r:id="rId5"/>
    <p:sldId id="260" r:id="rId6"/>
    <p:sldId id="281" r:id="rId7"/>
    <p:sldId id="262" r:id="rId8"/>
    <p:sldId id="289" r:id="rId9"/>
    <p:sldId id="290" r:id="rId10"/>
    <p:sldId id="291" r:id="rId11"/>
    <p:sldId id="263" r:id="rId12"/>
    <p:sldId id="282" r:id="rId13"/>
    <p:sldId id="266" r:id="rId14"/>
    <p:sldId id="268" r:id="rId15"/>
    <p:sldId id="294" r:id="rId16"/>
    <p:sldId id="292" r:id="rId17"/>
    <p:sldId id="293" r:id="rId18"/>
    <p:sldId id="295" r:id="rId19"/>
    <p:sldId id="283" r:id="rId20"/>
    <p:sldId id="284" r:id="rId21"/>
    <p:sldId id="270" r:id="rId22"/>
    <p:sldId id="296" r:id="rId23"/>
    <p:sldId id="297" r:id="rId24"/>
    <p:sldId id="298" r:id="rId25"/>
    <p:sldId id="285" r:id="rId26"/>
    <p:sldId id="271" r:id="rId27"/>
    <p:sldId id="275" r:id="rId28"/>
    <p:sldId id="276" r:id="rId29"/>
    <p:sldId id="277" r:id="rId30"/>
    <p:sldId id="279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434"/>
    <a:srgbClr val="C01C23"/>
    <a:srgbClr val="FFC000"/>
    <a:srgbClr val="44546A"/>
    <a:srgbClr val="FFC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802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C0BDC6-96A9-45B7-ADB8-15D4618BD705}" type="datetimeFigureOut">
              <a:rPr lang="zh-CN" altLang="en-US" smtClean="0"/>
              <a:t>2016/12/22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EA506-4726-4922-97B4-8F6BC28033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845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  <a:t>2016/12/22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886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  <a:t>2016/12/22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063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  <a:t>2016/12/22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5353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  <a:t>2016/12/22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079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49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  <a:t>2016/12/22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112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  <a:t>2016/12/22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97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  <a:t>2016/12/22 Thursday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578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  <a:t>2016/12/22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612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  <a:t>2016/12/22 Thursday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06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  <a:t>2016/12/22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738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E2DCE-F5FE-42E6-B7AD-2E701BC4A199}" type="datetimeFigureOut">
              <a:rPr lang="zh-CN" altLang="en-US" smtClean="0"/>
              <a:t>2016/12/22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26852-6CDD-4311-9E3D-6AA5F27DB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442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E2DCE-F5FE-42E6-B7AD-2E701BC4A199}" type="datetimeFigureOut">
              <a:rPr lang="zh-CN" altLang="en-US" smtClean="0"/>
              <a:t>2016/12/22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26852-6CDD-4311-9E3D-6AA5F27DBD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470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图片 10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00" y="-196951"/>
            <a:ext cx="12810679" cy="7606888"/>
          </a:xfrm>
          <a:prstGeom prst="rect">
            <a:avLst/>
          </a:prstGeom>
        </p:spPr>
      </p:pic>
      <p:sp>
        <p:nvSpPr>
          <p:cNvPr id="98" name="矩形 97"/>
          <p:cNvSpPr/>
          <p:nvPr/>
        </p:nvSpPr>
        <p:spPr>
          <a:xfrm>
            <a:off x="-22331" y="-15160"/>
            <a:ext cx="12214331" cy="687316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rgbClr val="252434"/>
              </a:solidFill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-22331" y="-12775"/>
            <a:ext cx="12213877" cy="1376769"/>
            <a:chOff x="-35031" y="1575572"/>
            <a:chExt cx="12213877" cy="1376769"/>
          </a:xfrm>
        </p:grpSpPr>
        <p:sp>
          <p:nvSpPr>
            <p:cNvPr id="94" name="直角三角形 93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直角三角形 94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直角三角形 95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419600" y="1921981"/>
            <a:ext cx="3352800" cy="837055"/>
            <a:chOff x="4421085" y="2391272"/>
            <a:chExt cx="3352800" cy="837055"/>
          </a:xfrm>
        </p:grpSpPr>
        <p:sp>
          <p:nvSpPr>
            <p:cNvPr id="100" name="等腰三角形 99"/>
            <p:cNvSpPr/>
            <p:nvPr/>
          </p:nvSpPr>
          <p:spPr>
            <a:xfrm flipV="1">
              <a:off x="5942265" y="2947945"/>
              <a:ext cx="310439" cy="280382"/>
            </a:xfrm>
            <a:prstGeom prst="triangle">
              <a:avLst/>
            </a:prstGeom>
            <a:solidFill>
              <a:srgbClr val="FFC200"/>
            </a:solidFill>
            <a:ln>
              <a:solidFill>
                <a:srgbClr val="FFC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/>
            <p:cNvSpPr/>
            <p:nvPr/>
          </p:nvSpPr>
          <p:spPr>
            <a:xfrm>
              <a:off x="4421085" y="2391272"/>
              <a:ext cx="3352800" cy="556673"/>
            </a:xfrm>
            <a:prstGeom prst="rect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1" name="文本框 100"/>
          <p:cNvSpPr txBox="1"/>
          <p:nvPr/>
        </p:nvSpPr>
        <p:spPr>
          <a:xfrm>
            <a:off x="736600" y="2940827"/>
            <a:ext cx="10985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用懒人的方式解决测试</a:t>
            </a:r>
            <a:endParaRPr lang="zh-CN" altLang="en-US" sz="5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19600" y="1950259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星</a:t>
            </a:r>
            <a:r>
              <a:rPr lang="zh-CN" altLang="en-US" sz="2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</a:t>
            </a:r>
            <a:endParaRPr lang="en-US" altLang="zh-CN" sz="240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634975" y="4189414"/>
            <a:ext cx="922047" cy="407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048</a:t>
            </a:r>
            <a:r>
              <a:rPr lang="zh-CN" altLang="en-US" sz="2000" kern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endParaRPr lang="en-US" altLang="zh-CN" sz="2000" kern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0503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2331" y="-12775"/>
            <a:ext cx="12213877" cy="1376769"/>
            <a:chOff x="-35031" y="1575572"/>
            <a:chExt cx="12213877" cy="1376769"/>
          </a:xfrm>
        </p:grpSpPr>
        <p:sp>
          <p:nvSpPr>
            <p:cNvPr id="4" name="直角三角形 3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688" y="1049669"/>
            <a:ext cx="3020955" cy="5370588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651609" y="1467060"/>
            <a:ext cx="1237957" cy="2637549"/>
            <a:chOff x="895934" y="791451"/>
            <a:chExt cx="1237957" cy="2637549"/>
          </a:xfrm>
        </p:grpSpPr>
        <p:sp>
          <p:nvSpPr>
            <p:cNvPr id="9" name="矩形 8"/>
            <p:cNvSpPr/>
            <p:nvPr/>
          </p:nvSpPr>
          <p:spPr>
            <a:xfrm>
              <a:off x="895934" y="791451"/>
              <a:ext cx="1237957" cy="643452"/>
            </a:xfrm>
            <a:prstGeom prst="rect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排行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910002" y="1561514"/>
              <a:ext cx="0" cy="1867486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1898352" y="2255507"/>
            <a:ext cx="5531148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根据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Subject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表中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Rank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进行排序。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Rank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就是  用户点击数量统计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使用原子计数器进行统计，避免高并发带来的数据差错。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52548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1C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00" y="-196951"/>
            <a:ext cx="12810679" cy="76068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2331" y="-15160"/>
            <a:ext cx="12214331" cy="6873160"/>
          </a:xfrm>
          <a:prstGeom prst="rect">
            <a:avLst/>
          </a:prstGeom>
          <a:solidFill>
            <a:srgbClr val="C01C23">
              <a:alpha val="8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434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-22331" y="-15160"/>
            <a:ext cx="12214332" cy="4079160"/>
            <a:chOff x="-22332" y="-15160"/>
            <a:chExt cx="12214332" cy="4079160"/>
          </a:xfrm>
        </p:grpSpPr>
        <p:sp>
          <p:nvSpPr>
            <p:cNvPr id="7" name="等腰三角形 6"/>
            <p:cNvSpPr/>
            <p:nvPr/>
          </p:nvSpPr>
          <p:spPr>
            <a:xfrm flipV="1">
              <a:off x="-22332" y="-15160"/>
              <a:ext cx="12214331" cy="3934017"/>
            </a:xfrm>
            <a:prstGeom prst="triangle">
              <a:avLst>
                <a:gd name="adj" fmla="val 60576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等腰三角形 4"/>
            <p:cNvSpPr/>
            <p:nvPr/>
          </p:nvSpPr>
          <p:spPr>
            <a:xfrm flipV="1">
              <a:off x="-22331" y="-15160"/>
              <a:ext cx="12214331" cy="407916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0800000">
              <a:off x="5791201" y="3611661"/>
              <a:ext cx="609600" cy="161863"/>
            </a:xfrm>
            <a:prstGeom prst="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911199" y="810302"/>
            <a:ext cx="2369604" cy="852861"/>
            <a:chOff x="4909310" y="725714"/>
            <a:chExt cx="2369604" cy="852861"/>
          </a:xfrm>
          <a:solidFill>
            <a:srgbClr val="25243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椭圆 7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252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252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252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141405" y="944345"/>
            <a:ext cx="18868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</a:t>
            </a:r>
            <a:r>
              <a:rPr lang="en-US" altLang="zh-CN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31062" y="1850006"/>
            <a:ext cx="4107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一个简单的数据展示界面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" y="5131352"/>
            <a:ext cx="12214332" cy="0"/>
          </a:xfrm>
          <a:prstGeom prst="line">
            <a:avLst/>
          </a:prstGeom>
          <a:ln w="76200">
            <a:solidFill>
              <a:srgbClr val="252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1135521" y="4412730"/>
            <a:ext cx="1449921" cy="1437249"/>
          </a:xfrm>
          <a:prstGeom prst="ellipse">
            <a:avLst/>
          </a:prstGeom>
          <a:solidFill>
            <a:srgbClr val="FFC000"/>
          </a:solidFill>
          <a:ln w="3175">
            <a:noFill/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分类</a:t>
            </a:r>
            <a:endParaRPr lang="zh-CN" altLang="en-US" dirty="0"/>
          </a:p>
        </p:txBody>
      </p:sp>
      <p:sp>
        <p:nvSpPr>
          <p:cNvPr id="19" name="椭圆 18"/>
          <p:cNvSpPr/>
          <p:nvPr/>
        </p:nvSpPr>
        <p:spPr>
          <a:xfrm>
            <a:off x="3986428" y="4412730"/>
            <a:ext cx="1449921" cy="1437249"/>
          </a:xfrm>
          <a:prstGeom prst="ellipse">
            <a:avLst/>
          </a:prstGeom>
          <a:solidFill>
            <a:srgbClr val="252434"/>
          </a:solidFill>
          <a:ln w="3175">
            <a:noFill/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推荐</a:t>
            </a:r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6837333" y="4412730"/>
            <a:ext cx="1449921" cy="1437249"/>
          </a:xfrm>
          <a:prstGeom prst="ellipse">
            <a:avLst/>
          </a:prstGeom>
          <a:solidFill>
            <a:srgbClr val="FFC000"/>
          </a:solidFill>
          <a:ln w="3175">
            <a:noFill/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最新</a:t>
            </a:r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9688238" y="4412730"/>
            <a:ext cx="1449921" cy="1437249"/>
          </a:xfrm>
          <a:prstGeom prst="ellipse">
            <a:avLst/>
          </a:prstGeom>
          <a:solidFill>
            <a:srgbClr val="252434"/>
          </a:solidFill>
          <a:ln w="3175">
            <a:noFill/>
            <a:prstDash val="sysDash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排行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57082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8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图片 10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00" y="-196951"/>
            <a:ext cx="12810679" cy="7606888"/>
          </a:xfrm>
          <a:prstGeom prst="rect">
            <a:avLst/>
          </a:prstGeom>
        </p:spPr>
      </p:pic>
      <p:sp>
        <p:nvSpPr>
          <p:cNvPr id="104" name="矩形 103"/>
          <p:cNvSpPr/>
          <p:nvPr/>
        </p:nvSpPr>
        <p:spPr>
          <a:xfrm>
            <a:off x="-22331" y="-15160"/>
            <a:ext cx="12214331" cy="687316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434"/>
              </a:solidFill>
            </a:endParaRPr>
          </a:p>
        </p:txBody>
      </p:sp>
      <p:grpSp>
        <p:nvGrpSpPr>
          <p:cNvPr id="105" name="组合 104"/>
          <p:cNvGrpSpPr/>
          <p:nvPr/>
        </p:nvGrpSpPr>
        <p:grpSpPr>
          <a:xfrm rot="10800000">
            <a:off x="9541917" y="5299859"/>
            <a:ext cx="2650083" cy="1558143"/>
            <a:chOff x="-35031" y="1575572"/>
            <a:chExt cx="12213877" cy="1376769"/>
          </a:xfrm>
        </p:grpSpPr>
        <p:sp>
          <p:nvSpPr>
            <p:cNvPr id="106" name="直角三角形 105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直角三角形 106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直角三角形 107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" name="文本框 108"/>
          <p:cNvSpPr txBox="1"/>
          <p:nvPr/>
        </p:nvSpPr>
        <p:spPr>
          <a:xfrm>
            <a:off x="3515618" y="409461"/>
            <a:ext cx="149117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3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6096001" y="1558414"/>
            <a:ext cx="923330" cy="36038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ONE</a:t>
            </a:r>
            <a:endParaRPr lang="zh-CN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2240448" y="5472388"/>
            <a:ext cx="7592869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搜索、使用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14664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-22331" y="-15159"/>
            <a:ext cx="6118331" cy="6873160"/>
          </a:xfrm>
          <a:prstGeom prst="rect">
            <a:avLst/>
          </a:prstGeom>
          <a:solidFill>
            <a:srgbClr val="C01C23"/>
          </a:solidFill>
          <a:ln>
            <a:solidFill>
              <a:srgbClr val="C01C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21"/>
          <a:stretch/>
        </p:blipFill>
        <p:spPr>
          <a:xfrm>
            <a:off x="-451000" y="-196951"/>
            <a:ext cx="6556379" cy="760688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2331" y="-15160"/>
            <a:ext cx="6118331" cy="6873160"/>
          </a:xfrm>
          <a:prstGeom prst="rect">
            <a:avLst/>
          </a:prstGeom>
          <a:solidFill>
            <a:srgbClr val="C01C23">
              <a:alpha val="87000"/>
            </a:srgbClr>
          </a:solidFill>
          <a:ln>
            <a:solidFill>
              <a:srgbClr val="C01C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434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852033" y="908777"/>
            <a:ext cx="2369604" cy="852861"/>
            <a:chOff x="1852032" y="908776"/>
            <a:chExt cx="2369604" cy="852861"/>
          </a:xfrm>
        </p:grpSpPr>
        <p:grpSp>
          <p:nvGrpSpPr>
            <p:cNvPr id="6" name="组合 5"/>
            <p:cNvGrpSpPr/>
            <p:nvPr/>
          </p:nvGrpSpPr>
          <p:grpSpPr>
            <a:xfrm>
              <a:off x="1852032" y="908776"/>
              <a:ext cx="2369604" cy="852861"/>
              <a:chOff x="4909310" y="725714"/>
              <a:chExt cx="2369604" cy="852861"/>
            </a:xfrm>
            <a:solidFill>
              <a:srgbClr val="252434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椭圆 6"/>
              <p:cNvSpPr/>
              <p:nvPr/>
            </p:nvSpPr>
            <p:spPr>
              <a:xfrm>
                <a:off x="4909310" y="725714"/>
                <a:ext cx="852861" cy="852861"/>
              </a:xfrm>
              <a:prstGeom prst="ellipse">
                <a:avLst/>
              </a:prstGeom>
              <a:grpFill/>
              <a:ln>
                <a:solidFill>
                  <a:srgbClr val="2524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6426053" y="725714"/>
                <a:ext cx="852861" cy="852861"/>
              </a:xfrm>
              <a:prstGeom prst="ellipse">
                <a:avLst/>
              </a:prstGeom>
              <a:grpFill/>
              <a:ln>
                <a:solidFill>
                  <a:srgbClr val="2524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5335740" y="725714"/>
                <a:ext cx="1529517" cy="852861"/>
              </a:xfrm>
              <a:prstGeom prst="rect">
                <a:avLst/>
              </a:prstGeom>
              <a:grpFill/>
              <a:ln>
                <a:solidFill>
                  <a:srgbClr val="2524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2187895" y="1042818"/>
              <a:ext cx="18868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搜索</a:t>
              </a:r>
              <a:endPara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948033" y="908777"/>
            <a:ext cx="2369604" cy="852861"/>
            <a:chOff x="7948032" y="908776"/>
            <a:chExt cx="2369604" cy="852861"/>
          </a:xfrm>
        </p:grpSpPr>
        <p:grpSp>
          <p:nvGrpSpPr>
            <p:cNvPr id="10" name="组合 9"/>
            <p:cNvGrpSpPr/>
            <p:nvPr/>
          </p:nvGrpSpPr>
          <p:grpSpPr>
            <a:xfrm>
              <a:off x="7948032" y="908776"/>
              <a:ext cx="2369604" cy="852861"/>
              <a:chOff x="4909310" y="725714"/>
              <a:chExt cx="2369604" cy="852861"/>
            </a:xfrm>
            <a:solidFill>
              <a:srgbClr val="FFC000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椭圆 10"/>
              <p:cNvSpPr/>
              <p:nvPr/>
            </p:nvSpPr>
            <p:spPr>
              <a:xfrm>
                <a:off x="4909310" y="725714"/>
                <a:ext cx="852861" cy="852861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6426053" y="725714"/>
                <a:ext cx="852861" cy="852861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5335740" y="725714"/>
                <a:ext cx="1529517" cy="852861"/>
              </a:xfrm>
              <a:prstGeom prst="rect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8187517" y="1042818"/>
              <a:ext cx="18868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做题</a:t>
              </a:r>
              <a:endPara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83" y="2173720"/>
            <a:ext cx="2403111" cy="4272197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843315" y="2360437"/>
            <a:ext cx="2897918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图中，“啦啦啦”为示范的搜索关键词。</a:t>
            </a:r>
            <a:endParaRPr lang="en-US" altLang="zh-CN" sz="240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目前不支持模糊搜索！</a:t>
            </a:r>
            <a:endParaRPr lang="en-US" altLang="zh-CN" sz="240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669" y="2144819"/>
            <a:ext cx="2419368" cy="4301098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9130947" y="2591620"/>
            <a:ext cx="2862170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左</a:t>
            </a:r>
            <a:r>
              <a:rPr lang="zh-CN" altLang="en-US" sz="2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上角表示当前的题号，</a:t>
            </a:r>
            <a:endParaRPr lang="en-US" altLang="zh-CN" sz="240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右</a:t>
            </a:r>
            <a:r>
              <a:rPr lang="zh-CN" altLang="en-US" sz="2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上角显示当前的题目。</a:t>
            </a:r>
            <a:endParaRPr lang="en-US" altLang="zh-CN" sz="240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下面是选项部分。</a:t>
            </a:r>
            <a:endParaRPr lang="en-US" altLang="zh-CN" sz="240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对号表示提交。</a:t>
            </a:r>
            <a:endParaRPr lang="en-US" altLang="zh-CN" sz="2400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255179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00" y="-196951"/>
            <a:ext cx="12810679" cy="7606888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-22331" y="-15160"/>
            <a:ext cx="12214331" cy="6873160"/>
          </a:xfrm>
          <a:prstGeom prst="rect">
            <a:avLst/>
          </a:prstGeom>
          <a:solidFill>
            <a:schemeClr val="bg1"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434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911199" y="725895"/>
            <a:ext cx="2369604" cy="852861"/>
            <a:chOff x="4911198" y="725894"/>
            <a:chExt cx="2369604" cy="852861"/>
          </a:xfrm>
        </p:grpSpPr>
        <p:grpSp>
          <p:nvGrpSpPr>
            <p:cNvPr id="3" name="组合 2"/>
            <p:cNvGrpSpPr/>
            <p:nvPr/>
          </p:nvGrpSpPr>
          <p:grpSpPr>
            <a:xfrm>
              <a:off x="4911198" y="725894"/>
              <a:ext cx="2369604" cy="852861"/>
              <a:chOff x="4909310" y="725714"/>
              <a:chExt cx="2369604" cy="852861"/>
            </a:xfrm>
            <a:solidFill>
              <a:srgbClr val="252434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椭圆 3"/>
              <p:cNvSpPr/>
              <p:nvPr/>
            </p:nvSpPr>
            <p:spPr>
              <a:xfrm>
                <a:off x="4909310" y="725714"/>
                <a:ext cx="852861" cy="852861"/>
              </a:xfrm>
              <a:prstGeom prst="ellipse">
                <a:avLst/>
              </a:prstGeom>
              <a:grpFill/>
              <a:ln>
                <a:solidFill>
                  <a:srgbClr val="2524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6426053" y="725714"/>
                <a:ext cx="852861" cy="852861"/>
              </a:xfrm>
              <a:prstGeom prst="ellipse">
                <a:avLst/>
              </a:prstGeom>
              <a:grpFill/>
              <a:ln>
                <a:solidFill>
                  <a:srgbClr val="2524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5335740" y="725714"/>
                <a:ext cx="1529517" cy="852861"/>
              </a:xfrm>
              <a:prstGeom prst="rect">
                <a:avLst/>
              </a:prstGeom>
              <a:grpFill/>
              <a:ln>
                <a:solidFill>
                  <a:srgbClr val="2524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5152571" y="859936"/>
              <a:ext cx="18868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搜索</a:t>
              </a:r>
              <a:endPara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" name="直接连接符 8"/>
          <p:cNvCxnSpPr>
            <a:stCxn id="2" idx="0"/>
            <a:endCxn id="2" idx="2"/>
          </p:cNvCxnSpPr>
          <p:nvPr/>
        </p:nvCxnSpPr>
        <p:spPr>
          <a:xfrm>
            <a:off x="6096000" y="-58144"/>
            <a:ext cx="0" cy="6916144"/>
          </a:xfrm>
          <a:prstGeom prst="line">
            <a:avLst/>
          </a:prstGeom>
          <a:ln w="12700">
            <a:solidFill>
              <a:srgbClr val="25243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114761" y="2022807"/>
            <a:ext cx="18006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控件来自</a:t>
            </a:r>
            <a:r>
              <a:rPr lang="en-US" altLang="zh-C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Android Support</a:t>
            </a:r>
            <a:r>
              <a:rPr lang="zh-CN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包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14761" y="4366687"/>
            <a:ext cx="18006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不支持模糊搜索</a:t>
            </a:r>
            <a:endParaRPr lang="en-US" altLang="zh-CN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当前使用的数据库是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Bomb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提供的，个人版不支持模糊搜索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276577" y="3196027"/>
            <a:ext cx="18006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列表的相似性</a:t>
            </a:r>
            <a:endParaRPr lang="en-US" altLang="zh-CN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事实上，所有的显示数据的页面都是由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ListFragment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管理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276577" y="5443855"/>
            <a:ext cx="18006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标题</a:t>
            </a:r>
            <a:endParaRPr lang="en-US" altLang="zh-CN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人性化的显示了搜索的内容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8144"/>
            <a:ext cx="12192000" cy="6916144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3444113" y="2059584"/>
            <a:ext cx="2787875" cy="942876"/>
            <a:chOff x="3458180" y="2059584"/>
            <a:chExt cx="2787875" cy="942876"/>
          </a:xfrm>
        </p:grpSpPr>
        <p:grpSp>
          <p:nvGrpSpPr>
            <p:cNvPr id="22" name="组合 21"/>
            <p:cNvGrpSpPr/>
            <p:nvPr/>
          </p:nvGrpSpPr>
          <p:grpSpPr>
            <a:xfrm>
              <a:off x="3458180" y="2059584"/>
              <a:ext cx="951189" cy="942876"/>
              <a:chOff x="4657216" y="1964788"/>
              <a:chExt cx="2899842" cy="2874498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4967068" y="2271932"/>
                <a:ext cx="2257864" cy="2257864"/>
              </a:xfrm>
              <a:prstGeom prst="ellipse">
                <a:avLst/>
              </a:prstGeom>
              <a:solidFill>
                <a:srgbClr val="C01C23"/>
              </a:solidFill>
              <a:ln>
                <a:solidFill>
                  <a:srgbClr val="C01C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4657216" y="1964788"/>
                <a:ext cx="2899842" cy="2874498"/>
              </a:xfrm>
              <a:prstGeom prst="ellipse">
                <a:avLst/>
              </a:prstGeom>
              <a:noFill/>
              <a:ln w="28575">
                <a:solidFill>
                  <a:srgbClr val="C01C2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0" name="直接连接符 29"/>
            <p:cNvCxnSpPr>
              <a:stCxn id="24" idx="6"/>
            </p:cNvCxnSpPr>
            <p:nvPr/>
          </p:nvCxnSpPr>
          <p:spPr>
            <a:xfrm flipV="1">
              <a:off x="4409369" y="2530638"/>
              <a:ext cx="1686631" cy="384"/>
            </a:xfrm>
            <a:prstGeom prst="line">
              <a:avLst/>
            </a:prstGeom>
            <a:ln>
              <a:solidFill>
                <a:srgbClr val="C01C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5945945" y="2380582"/>
              <a:ext cx="300110" cy="300110"/>
            </a:xfrm>
            <a:prstGeom prst="ellips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450096" y="4366685"/>
            <a:ext cx="2785429" cy="942876"/>
            <a:chOff x="3421959" y="4366685"/>
            <a:chExt cx="2785429" cy="942876"/>
          </a:xfrm>
        </p:grpSpPr>
        <p:grpSp>
          <p:nvGrpSpPr>
            <p:cNvPr id="19" name="组合 18"/>
            <p:cNvGrpSpPr/>
            <p:nvPr/>
          </p:nvGrpSpPr>
          <p:grpSpPr>
            <a:xfrm>
              <a:off x="3421959" y="4366685"/>
              <a:ext cx="951189" cy="942876"/>
              <a:chOff x="4657216" y="1964788"/>
              <a:chExt cx="2899842" cy="2874498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4967068" y="2271932"/>
                <a:ext cx="2257864" cy="2257864"/>
              </a:xfrm>
              <a:prstGeom prst="ellipse">
                <a:avLst/>
              </a:prstGeom>
              <a:solidFill>
                <a:srgbClr val="252434"/>
              </a:solidFill>
              <a:ln>
                <a:solidFill>
                  <a:srgbClr val="2524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657216" y="1964788"/>
                <a:ext cx="2899842" cy="2874498"/>
              </a:xfrm>
              <a:prstGeom prst="ellipse">
                <a:avLst/>
              </a:prstGeom>
              <a:noFill/>
              <a:ln w="28575">
                <a:solidFill>
                  <a:srgbClr val="252434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3" name="直接连接符 32"/>
            <p:cNvCxnSpPr>
              <a:stCxn id="21" idx="6"/>
            </p:cNvCxnSpPr>
            <p:nvPr/>
          </p:nvCxnSpPr>
          <p:spPr>
            <a:xfrm>
              <a:off x="4373148" y="4838123"/>
              <a:ext cx="1684185" cy="1419"/>
            </a:xfrm>
            <a:prstGeom prst="line">
              <a:avLst/>
            </a:prstGeom>
            <a:ln>
              <a:solidFill>
                <a:srgbClr val="2524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5907278" y="4689486"/>
              <a:ext cx="300110" cy="300110"/>
            </a:xfrm>
            <a:prstGeom prst="ellipse">
              <a:avLst/>
            </a:prstGeom>
            <a:solidFill>
              <a:srgbClr val="252434"/>
            </a:solidFill>
            <a:ln>
              <a:solidFill>
                <a:srgbClr val="252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956575" y="3232806"/>
            <a:ext cx="2869740" cy="942876"/>
            <a:chOff x="5900302" y="3232806"/>
            <a:chExt cx="2869740" cy="942876"/>
          </a:xfrm>
        </p:grpSpPr>
        <p:grpSp>
          <p:nvGrpSpPr>
            <p:cNvPr id="11" name="组合 10"/>
            <p:cNvGrpSpPr/>
            <p:nvPr/>
          </p:nvGrpSpPr>
          <p:grpSpPr>
            <a:xfrm>
              <a:off x="7818853" y="3232806"/>
              <a:ext cx="951189" cy="942876"/>
              <a:chOff x="4657216" y="1964788"/>
              <a:chExt cx="2899842" cy="2874498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4967068" y="2271932"/>
                <a:ext cx="2257864" cy="2257864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657216" y="1964788"/>
                <a:ext cx="2899842" cy="2874498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5" name="直接连接符 34"/>
            <p:cNvCxnSpPr>
              <a:endCxn id="13" idx="2"/>
            </p:cNvCxnSpPr>
            <p:nvPr/>
          </p:nvCxnSpPr>
          <p:spPr>
            <a:xfrm>
              <a:off x="6050358" y="3685087"/>
              <a:ext cx="1768495" cy="19157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/>
            <p:cNvSpPr/>
            <p:nvPr/>
          </p:nvSpPr>
          <p:spPr>
            <a:xfrm flipH="1" flipV="1">
              <a:off x="5900302" y="3535032"/>
              <a:ext cx="300110" cy="30011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956295" y="5483096"/>
            <a:ext cx="2864036" cy="942876"/>
            <a:chOff x="5928159" y="5483096"/>
            <a:chExt cx="2864036" cy="942876"/>
          </a:xfrm>
        </p:grpSpPr>
        <p:grpSp>
          <p:nvGrpSpPr>
            <p:cNvPr id="15" name="组合 14"/>
            <p:cNvGrpSpPr/>
            <p:nvPr/>
          </p:nvGrpSpPr>
          <p:grpSpPr>
            <a:xfrm>
              <a:off x="7841006" y="5483096"/>
              <a:ext cx="951189" cy="942876"/>
              <a:chOff x="4657216" y="1964788"/>
              <a:chExt cx="2899842" cy="2874498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4967068" y="2271932"/>
                <a:ext cx="2257864" cy="2257864"/>
              </a:xfrm>
              <a:prstGeom prst="ellipse">
                <a:avLst/>
              </a:prstGeom>
              <a:solidFill>
                <a:srgbClr val="44546A"/>
              </a:solidFill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4657216" y="1964788"/>
                <a:ext cx="2899842" cy="2874498"/>
              </a:xfrm>
              <a:prstGeom prst="ellipse">
                <a:avLst/>
              </a:prstGeom>
              <a:noFill/>
              <a:ln w="28575">
                <a:solidFill>
                  <a:srgbClr val="44546A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0" name="直接连接符 39"/>
            <p:cNvCxnSpPr/>
            <p:nvPr/>
          </p:nvCxnSpPr>
          <p:spPr>
            <a:xfrm>
              <a:off x="6078215" y="5932528"/>
              <a:ext cx="1768495" cy="19157"/>
            </a:xfrm>
            <a:prstGeom prst="line">
              <a:avLst/>
            </a:prstGeom>
            <a:ln>
              <a:solidFill>
                <a:srgbClr val="4454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/>
            <p:cNvSpPr/>
            <p:nvPr/>
          </p:nvSpPr>
          <p:spPr>
            <a:xfrm flipH="1" flipV="1">
              <a:off x="5928159" y="5782473"/>
              <a:ext cx="300110" cy="300110"/>
            </a:xfrm>
            <a:prstGeom prst="ellipse">
              <a:avLst/>
            </a:prstGeom>
            <a:solidFill>
              <a:srgbClr val="44546A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26799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00" y="-196951"/>
            <a:ext cx="12810679" cy="760688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2331" y="-15160"/>
            <a:ext cx="12214331" cy="6873160"/>
          </a:xfrm>
          <a:prstGeom prst="rect">
            <a:avLst/>
          </a:prstGeom>
          <a:solidFill>
            <a:schemeClr val="bg1"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43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01994" y="0"/>
            <a:ext cx="6790007" cy="6872068"/>
          </a:xfrm>
          <a:custGeom>
            <a:avLst/>
            <a:gdLst>
              <a:gd name="connsiteX0" fmla="*/ 0 w 2668172"/>
              <a:gd name="connsiteY0" fmla="*/ 0 h 6858000"/>
              <a:gd name="connsiteX1" fmla="*/ 2668172 w 2668172"/>
              <a:gd name="connsiteY1" fmla="*/ 0 h 6858000"/>
              <a:gd name="connsiteX2" fmla="*/ 2668172 w 2668172"/>
              <a:gd name="connsiteY2" fmla="*/ 6858000 h 6858000"/>
              <a:gd name="connsiteX3" fmla="*/ 0 w 2668172"/>
              <a:gd name="connsiteY3" fmla="*/ 6858000 h 6858000"/>
              <a:gd name="connsiteX4" fmla="*/ 0 w 2668172"/>
              <a:gd name="connsiteY4" fmla="*/ 0 h 6858000"/>
              <a:gd name="connsiteX0" fmla="*/ 4121834 w 6790006"/>
              <a:gd name="connsiteY0" fmla="*/ 0 h 6872068"/>
              <a:gd name="connsiteX1" fmla="*/ 6790006 w 6790006"/>
              <a:gd name="connsiteY1" fmla="*/ 0 h 6872068"/>
              <a:gd name="connsiteX2" fmla="*/ 6790006 w 6790006"/>
              <a:gd name="connsiteY2" fmla="*/ 6858000 h 6872068"/>
              <a:gd name="connsiteX3" fmla="*/ 0 w 6790006"/>
              <a:gd name="connsiteY3" fmla="*/ 6872068 h 6872068"/>
              <a:gd name="connsiteX4" fmla="*/ 4121834 w 6790006"/>
              <a:gd name="connsiteY4" fmla="*/ 0 h 687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0006" h="6872068">
                <a:moveTo>
                  <a:pt x="4121834" y="0"/>
                </a:moveTo>
                <a:lnTo>
                  <a:pt x="6790006" y="0"/>
                </a:lnTo>
                <a:lnTo>
                  <a:pt x="6790006" y="6858000"/>
                </a:lnTo>
                <a:lnTo>
                  <a:pt x="0" y="6872068"/>
                </a:lnTo>
                <a:lnTo>
                  <a:pt x="4121834" y="0"/>
                </a:lnTo>
                <a:close/>
              </a:path>
            </a:pathLst>
          </a:custGeom>
          <a:solidFill>
            <a:srgbClr val="C01C23"/>
          </a:solidFill>
          <a:ln>
            <a:solidFill>
              <a:srgbClr val="C01C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98855" y="334011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椭圆 7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65770" y="468052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搜索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5" y="1674919"/>
            <a:ext cx="2723525" cy="484182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675" y="1052827"/>
            <a:ext cx="3073452" cy="546391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721453" y="1674919"/>
            <a:ext cx="281041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搜索界面有三个部分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一、测试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二、游戏</a:t>
            </a:r>
            <a:r>
              <a:rPr lang="en-US" altLang="zh-CN" sz="2800" dirty="0" smtClean="0">
                <a:solidFill>
                  <a:schemeClr val="bg1"/>
                </a:solidFill>
              </a:rPr>
              <a:t>(</a:t>
            </a:r>
            <a:r>
              <a:rPr lang="zh-CN" altLang="en-US" sz="2800" dirty="0" smtClean="0">
                <a:solidFill>
                  <a:schemeClr val="bg1"/>
                </a:solidFill>
              </a:rPr>
              <a:t>不完整</a:t>
            </a:r>
            <a:r>
              <a:rPr lang="en-US" altLang="zh-CN" sz="2800" dirty="0" smtClean="0">
                <a:solidFill>
                  <a:schemeClr val="bg1"/>
                </a:solidFill>
              </a:rPr>
              <a:t>)</a:t>
            </a:r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三、用户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这</a:t>
            </a:r>
            <a:r>
              <a:rPr lang="zh-CN" altLang="en-US" sz="2800" dirty="0" smtClean="0">
                <a:solidFill>
                  <a:schemeClr val="bg1"/>
                </a:solidFill>
              </a:rPr>
              <a:t>是三个目前可以搜索的数据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1808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00" y="-196951"/>
            <a:ext cx="12810679" cy="7606888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-22331" y="-15160"/>
            <a:ext cx="12214331" cy="6873160"/>
          </a:xfrm>
          <a:prstGeom prst="rect">
            <a:avLst/>
          </a:prstGeom>
          <a:solidFill>
            <a:schemeClr val="bg1"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434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911199" y="725895"/>
            <a:ext cx="2369604" cy="852861"/>
            <a:chOff x="4911198" y="725894"/>
            <a:chExt cx="2369604" cy="852861"/>
          </a:xfrm>
        </p:grpSpPr>
        <p:grpSp>
          <p:nvGrpSpPr>
            <p:cNvPr id="3" name="组合 2"/>
            <p:cNvGrpSpPr/>
            <p:nvPr/>
          </p:nvGrpSpPr>
          <p:grpSpPr>
            <a:xfrm>
              <a:off x="4911198" y="725894"/>
              <a:ext cx="2369604" cy="852861"/>
              <a:chOff x="4909310" y="725714"/>
              <a:chExt cx="2369604" cy="852861"/>
            </a:xfrm>
            <a:solidFill>
              <a:srgbClr val="252434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椭圆 3"/>
              <p:cNvSpPr/>
              <p:nvPr/>
            </p:nvSpPr>
            <p:spPr>
              <a:xfrm>
                <a:off x="4909310" y="725714"/>
                <a:ext cx="852861" cy="852861"/>
              </a:xfrm>
              <a:prstGeom prst="ellipse">
                <a:avLst/>
              </a:prstGeom>
              <a:grpFill/>
              <a:ln>
                <a:solidFill>
                  <a:srgbClr val="2524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6426053" y="725714"/>
                <a:ext cx="852861" cy="852861"/>
              </a:xfrm>
              <a:prstGeom prst="ellipse">
                <a:avLst/>
              </a:prstGeom>
              <a:grpFill/>
              <a:ln>
                <a:solidFill>
                  <a:srgbClr val="2524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5335740" y="725714"/>
                <a:ext cx="1529517" cy="852861"/>
              </a:xfrm>
              <a:prstGeom prst="rect">
                <a:avLst/>
              </a:prstGeom>
              <a:grpFill/>
              <a:ln>
                <a:solidFill>
                  <a:srgbClr val="2524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5152571" y="859936"/>
              <a:ext cx="18868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做题</a:t>
              </a:r>
            </a:p>
          </p:txBody>
        </p:sp>
      </p:grpSp>
      <p:cxnSp>
        <p:nvCxnSpPr>
          <p:cNvPr id="9" name="直接连接符 8"/>
          <p:cNvCxnSpPr>
            <a:stCxn id="2" idx="0"/>
            <a:endCxn id="2" idx="2"/>
          </p:cNvCxnSpPr>
          <p:nvPr/>
        </p:nvCxnSpPr>
        <p:spPr>
          <a:xfrm>
            <a:off x="6096000" y="-58144"/>
            <a:ext cx="0" cy="6916144"/>
          </a:xfrm>
          <a:prstGeom prst="line">
            <a:avLst/>
          </a:prstGeom>
          <a:ln w="12700">
            <a:solidFill>
              <a:srgbClr val="25243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114761" y="2022807"/>
            <a:ext cx="18006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Recyclerview</a:t>
            </a:r>
            <a:r>
              <a:rPr lang="zh-CN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的嵌套使用</a:t>
            </a:r>
            <a:endParaRPr lang="en-US" altLang="zh-CN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题目部分是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Recyclerview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选项部分也是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Recyclerview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14761" y="4366687"/>
            <a:ext cx="180066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提交</a:t>
            </a:r>
            <a:endParaRPr lang="en-US" altLang="zh-C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adapter.getScore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获取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总分。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根据总分显示对应的结果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276577" y="3196027"/>
            <a:ext cx="180066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主要引用库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com.github.lsjwzh.RecyclerViewPager:lib:v1.1.1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，实现单页滑动效果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276577" y="5443855"/>
            <a:ext cx="18006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图片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的显示</a:t>
            </a:r>
            <a:endParaRPr lang="en-US" altLang="zh-C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根据测试题的内容来显示或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隐藏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8144"/>
            <a:ext cx="12192000" cy="6916144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3444113" y="2059584"/>
            <a:ext cx="2787875" cy="942876"/>
            <a:chOff x="3458180" y="2059584"/>
            <a:chExt cx="2787875" cy="942876"/>
          </a:xfrm>
        </p:grpSpPr>
        <p:grpSp>
          <p:nvGrpSpPr>
            <p:cNvPr id="22" name="组合 21"/>
            <p:cNvGrpSpPr/>
            <p:nvPr/>
          </p:nvGrpSpPr>
          <p:grpSpPr>
            <a:xfrm>
              <a:off x="3458180" y="2059584"/>
              <a:ext cx="951189" cy="942876"/>
              <a:chOff x="4657216" y="1964788"/>
              <a:chExt cx="2899842" cy="2874498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4967068" y="2271932"/>
                <a:ext cx="2257864" cy="2257864"/>
              </a:xfrm>
              <a:prstGeom prst="ellipse">
                <a:avLst/>
              </a:prstGeom>
              <a:solidFill>
                <a:srgbClr val="C01C23"/>
              </a:solidFill>
              <a:ln>
                <a:solidFill>
                  <a:srgbClr val="C01C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4657216" y="1964788"/>
                <a:ext cx="2899842" cy="2874498"/>
              </a:xfrm>
              <a:prstGeom prst="ellipse">
                <a:avLst/>
              </a:prstGeom>
              <a:noFill/>
              <a:ln w="28575">
                <a:solidFill>
                  <a:srgbClr val="C01C2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0" name="直接连接符 29"/>
            <p:cNvCxnSpPr>
              <a:stCxn id="24" idx="6"/>
            </p:cNvCxnSpPr>
            <p:nvPr/>
          </p:nvCxnSpPr>
          <p:spPr>
            <a:xfrm flipV="1">
              <a:off x="4409369" y="2530638"/>
              <a:ext cx="1686631" cy="384"/>
            </a:xfrm>
            <a:prstGeom prst="line">
              <a:avLst/>
            </a:prstGeom>
            <a:ln>
              <a:solidFill>
                <a:srgbClr val="C01C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5945945" y="2380582"/>
              <a:ext cx="300110" cy="300110"/>
            </a:xfrm>
            <a:prstGeom prst="ellips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450096" y="4366685"/>
            <a:ext cx="2785429" cy="942876"/>
            <a:chOff x="3421959" y="4366685"/>
            <a:chExt cx="2785429" cy="942876"/>
          </a:xfrm>
        </p:grpSpPr>
        <p:grpSp>
          <p:nvGrpSpPr>
            <p:cNvPr id="19" name="组合 18"/>
            <p:cNvGrpSpPr/>
            <p:nvPr/>
          </p:nvGrpSpPr>
          <p:grpSpPr>
            <a:xfrm>
              <a:off x="3421959" y="4366685"/>
              <a:ext cx="951189" cy="942876"/>
              <a:chOff x="4657216" y="1964788"/>
              <a:chExt cx="2899842" cy="2874498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4967068" y="2271932"/>
                <a:ext cx="2257864" cy="2257864"/>
              </a:xfrm>
              <a:prstGeom prst="ellipse">
                <a:avLst/>
              </a:prstGeom>
              <a:solidFill>
                <a:srgbClr val="252434"/>
              </a:solidFill>
              <a:ln>
                <a:solidFill>
                  <a:srgbClr val="2524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657216" y="1964788"/>
                <a:ext cx="2899842" cy="2874498"/>
              </a:xfrm>
              <a:prstGeom prst="ellipse">
                <a:avLst/>
              </a:prstGeom>
              <a:noFill/>
              <a:ln w="28575">
                <a:solidFill>
                  <a:srgbClr val="252434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3" name="直接连接符 32"/>
            <p:cNvCxnSpPr>
              <a:stCxn id="21" idx="6"/>
            </p:cNvCxnSpPr>
            <p:nvPr/>
          </p:nvCxnSpPr>
          <p:spPr>
            <a:xfrm>
              <a:off x="4373148" y="4838123"/>
              <a:ext cx="1684185" cy="1419"/>
            </a:xfrm>
            <a:prstGeom prst="line">
              <a:avLst/>
            </a:prstGeom>
            <a:ln>
              <a:solidFill>
                <a:srgbClr val="2524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5907278" y="4689486"/>
              <a:ext cx="300110" cy="300110"/>
            </a:xfrm>
            <a:prstGeom prst="ellipse">
              <a:avLst/>
            </a:prstGeom>
            <a:solidFill>
              <a:srgbClr val="252434"/>
            </a:solidFill>
            <a:ln>
              <a:solidFill>
                <a:srgbClr val="252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956575" y="3232806"/>
            <a:ext cx="2869740" cy="942876"/>
            <a:chOff x="5900302" y="3232806"/>
            <a:chExt cx="2869740" cy="942876"/>
          </a:xfrm>
        </p:grpSpPr>
        <p:grpSp>
          <p:nvGrpSpPr>
            <p:cNvPr id="11" name="组合 10"/>
            <p:cNvGrpSpPr/>
            <p:nvPr/>
          </p:nvGrpSpPr>
          <p:grpSpPr>
            <a:xfrm>
              <a:off x="7818853" y="3232806"/>
              <a:ext cx="951189" cy="942876"/>
              <a:chOff x="4657216" y="1964788"/>
              <a:chExt cx="2899842" cy="2874498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4967068" y="2271932"/>
                <a:ext cx="2257864" cy="2257864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657216" y="1964788"/>
                <a:ext cx="2899842" cy="2874498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5" name="直接连接符 34"/>
            <p:cNvCxnSpPr>
              <a:endCxn id="13" idx="2"/>
            </p:cNvCxnSpPr>
            <p:nvPr/>
          </p:nvCxnSpPr>
          <p:spPr>
            <a:xfrm>
              <a:off x="6050358" y="3685087"/>
              <a:ext cx="1768495" cy="19157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/>
            <p:cNvSpPr/>
            <p:nvPr/>
          </p:nvSpPr>
          <p:spPr>
            <a:xfrm flipH="1" flipV="1">
              <a:off x="5900302" y="3535032"/>
              <a:ext cx="300110" cy="30011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956295" y="5483096"/>
            <a:ext cx="2864036" cy="942876"/>
            <a:chOff x="5928159" y="5483096"/>
            <a:chExt cx="2864036" cy="942876"/>
          </a:xfrm>
        </p:grpSpPr>
        <p:grpSp>
          <p:nvGrpSpPr>
            <p:cNvPr id="15" name="组合 14"/>
            <p:cNvGrpSpPr/>
            <p:nvPr/>
          </p:nvGrpSpPr>
          <p:grpSpPr>
            <a:xfrm>
              <a:off x="7841006" y="5483096"/>
              <a:ext cx="951189" cy="942876"/>
              <a:chOff x="4657216" y="1964788"/>
              <a:chExt cx="2899842" cy="2874498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4967068" y="2271932"/>
                <a:ext cx="2257864" cy="2257864"/>
              </a:xfrm>
              <a:prstGeom prst="ellipse">
                <a:avLst/>
              </a:prstGeom>
              <a:solidFill>
                <a:srgbClr val="44546A"/>
              </a:solidFill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4657216" y="1964788"/>
                <a:ext cx="2899842" cy="2874498"/>
              </a:xfrm>
              <a:prstGeom prst="ellipse">
                <a:avLst/>
              </a:prstGeom>
              <a:noFill/>
              <a:ln w="28575">
                <a:solidFill>
                  <a:srgbClr val="44546A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0" name="直接连接符 39"/>
            <p:cNvCxnSpPr/>
            <p:nvPr/>
          </p:nvCxnSpPr>
          <p:spPr>
            <a:xfrm>
              <a:off x="6078215" y="5932528"/>
              <a:ext cx="1768495" cy="19157"/>
            </a:xfrm>
            <a:prstGeom prst="line">
              <a:avLst/>
            </a:prstGeom>
            <a:ln>
              <a:solidFill>
                <a:srgbClr val="4454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/>
            <p:cNvSpPr/>
            <p:nvPr/>
          </p:nvSpPr>
          <p:spPr>
            <a:xfrm flipH="1" flipV="1">
              <a:off x="5928159" y="5782473"/>
              <a:ext cx="300110" cy="300110"/>
            </a:xfrm>
            <a:prstGeom prst="ellipse">
              <a:avLst/>
            </a:prstGeom>
            <a:solidFill>
              <a:srgbClr val="44546A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88167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00" y="-196951"/>
            <a:ext cx="12810679" cy="7606888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-22331" y="-15160"/>
            <a:ext cx="12214331" cy="6873160"/>
          </a:xfrm>
          <a:prstGeom prst="rect">
            <a:avLst/>
          </a:prstGeom>
          <a:solidFill>
            <a:schemeClr val="bg1"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434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911199" y="725895"/>
            <a:ext cx="2369604" cy="852861"/>
            <a:chOff x="4911198" y="725894"/>
            <a:chExt cx="2369604" cy="852861"/>
          </a:xfrm>
        </p:grpSpPr>
        <p:grpSp>
          <p:nvGrpSpPr>
            <p:cNvPr id="3" name="组合 2"/>
            <p:cNvGrpSpPr/>
            <p:nvPr/>
          </p:nvGrpSpPr>
          <p:grpSpPr>
            <a:xfrm>
              <a:off x="4911198" y="725894"/>
              <a:ext cx="2369604" cy="852861"/>
              <a:chOff x="4909310" y="725714"/>
              <a:chExt cx="2369604" cy="852861"/>
            </a:xfrm>
            <a:solidFill>
              <a:srgbClr val="252434"/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" name="椭圆 3"/>
              <p:cNvSpPr/>
              <p:nvPr/>
            </p:nvSpPr>
            <p:spPr>
              <a:xfrm>
                <a:off x="4909310" y="725714"/>
                <a:ext cx="852861" cy="852861"/>
              </a:xfrm>
              <a:prstGeom prst="ellipse">
                <a:avLst/>
              </a:prstGeom>
              <a:grpFill/>
              <a:ln>
                <a:solidFill>
                  <a:srgbClr val="2524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6426053" y="725714"/>
                <a:ext cx="852861" cy="852861"/>
              </a:xfrm>
              <a:prstGeom prst="ellipse">
                <a:avLst/>
              </a:prstGeom>
              <a:grpFill/>
              <a:ln>
                <a:solidFill>
                  <a:srgbClr val="2524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5335740" y="725714"/>
                <a:ext cx="1529517" cy="852861"/>
              </a:xfrm>
              <a:prstGeom prst="rect">
                <a:avLst/>
              </a:prstGeom>
              <a:grpFill/>
              <a:ln>
                <a:solidFill>
                  <a:srgbClr val="2524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5152571" y="859936"/>
              <a:ext cx="18868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做</a:t>
              </a:r>
              <a:r>
                <a:rPr lang="zh-CN" altLang="en-US" sz="3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题</a:t>
              </a:r>
              <a:r>
                <a:rPr lang="en-US" altLang="zh-CN" sz="3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altLang="zh-CN" sz="3200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ing</a:t>
              </a:r>
              <a:r>
                <a:rPr lang="en-US" altLang="zh-CN" sz="32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9" name="直接连接符 8"/>
          <p:cNvCxnSpPr>
            <a:stCxn id="2" idx="0"/>
            <a:endCxn id="2" idx="2"/>
          </p:cNvCxnSpPr>
          <p:nvPr/>
        </p:nvCxnSpPr>
        <p:spPr>
          <a:xfrm>
            <a:off x="6096000" y="-58144"/>
            <a:ext cx="0" cy="6916144"/>
          </a:xfrm>
          <a:prstGeom prst="line">
            <a:avLst/>
          </a:prstGeom>
          <a:ln w="12700">
            <a:solidFill>
              <a:srgbClr val="25243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1114761" y="2022807"/>
            <a:ext cx="18006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弹</a:t>
            </a:r>
            <a:r>
              <a:rPr lang="zh-CN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幕评论</a:t>
            </a:r>
            <a:endParaRPr lang="en-US" altLang="zh-CN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实现评论弹幕发送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14761" y="4366687"/>
            <a:ext cx="18006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分享</a:t>
            </a:r>
            <a:endParaRPr lang="en-US" altLang="zh-C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加入分享自身测试结果的功能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276577" y="3196027"/>
            <a:ext cx="18006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打赏</a:t>
            </a:r>
            <a:endParaRPr lang="en-US" altLang="zh-CN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接入支付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SDk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，保障作者的利益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276577" y="5443855"/>
            <a:ext cx="18006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doing</a:t>
            </a:r>
          </a:p>
          <a:p>
            <a:pPr algn="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该页面的功能待完成。谢谢。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8144"/>
            <a:ext cx="12192000" cy="6916144"/>
          </a:xfrm>
          <a:prstGeom prst="rect">
            <a:avLst/>
          </a:prstGeom>
        </p:spPr>
      </p:pic>
      <p:grpSp>
        <p:nvGrpSpPr>
          <p:cNvPr id="32" name="组合 31"/>
          <p:cNvGrpSpPr/>
          <p:nvPr/>
        </p:nvGrpSpPr>
        <p:grpSpPr>
          <a:xfrm>
            <a:off x="3444113" y="2059584"/>
            <a:ext cx="2787875" cy="942876"/>
            <a:chOff x="3458180" y="2059584"/>
            <a:chExt cx="2787875" cy="942876"/>
          </a:xfrm>
        </p:grpSpPr>
        <p:grpSp>
          <p:nvGrpSpPr>
            <p:cNvPr id="22" name="组合 21"/>
            <p:cNvGrpSpPr/>
            <p:nvPr/>
          </p:nvGrpSpPr>
          <p:grpSpPr>
            <a:xfrm>
              <a:off x="3458180" y="2059584"/>
              <a:ext cx="951189" cy="942876"/>
              <a:chOff x="4657216" y="1964788"/>
              <a:chExt cx="2899842" cy="2874498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4967068" y="2271932"/>
                <a:ext cx="2257864" cy="2257864"/>
              </a:xfrm>
              <a:prstGeom prst="ellipse">
                <a:avLst/>
              </a:prstGeom>
              <a:solidFill>
                <a:srgbClr val="C01C23"/>
              </a:solidFill>
              <a:ln>
                <a:solidFill>
                  <a:srgbClr val="C01C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4657216" y="1964788"/>
                <a:ext cx="2899842" cy="2874498"/>
              </a:xfrm>
              <a:prstGeom prst="ellipse">
                <a:avLst/>
              </a:prstGeom>
              <a:noFill/>
              <a:ln w="28575">
                <a:solidFill>
                  <a:srgbClr val="C01C23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0" name="直接连接符 29"/>
            <p:cNvCxnSpPr>
              <a:stCxn id="24" idx="6"/>
            </p:cNvCxnSpPr>
            <p:nvPr/>
          </p:nvCxnSpPr>
          <p:spPr>
            <a:xfrm flipV="1">
              <a:off x="4409369" y="2530638"/>
              <a:ext cx="1686631" cy="384"/>
            </a:xfrm>
            <a:prstGeom prst="line">
              <a:avLst/>
            </a:prstGeom>
            <a:ln>
              <a:solidFill>
                <a:srgbClr val="C01C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5945945" y="2380582"/>
              <a:ext cx="300110" cy="300110"/>
            </a:xfrm>
            <a:prstGeom prst="ellips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450096" y="4366685"/>
            <a:ext cx="2785429" cy="942876"/>
            <a:chOff x="3421959" y="4366685"/>
            <a:chExt cx="2785429" cy="942876"/>
          </a:xfrm>
        </p:grpSpPr>
        <p:grpSp>
          <p:nvGrpSpPr>
            <p:cNvPr id="19" name="组合 18"/>
            <p:cNvGrpSpPr/>
            <p:nvPr/>
          </p:nvGrpSpPr>
          <p:grpSpPr>
            <a:xfrm>
              <a:off x="3421959" y="4366685"/>
              <a:ext cx="951189" cy="942876"/>
              <a:chOff x="4657216" y="1964788"/>
              <a:chExt cx="2899842" cy="2874498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4967068" y="2271932"/>
                <a:ext cx="2257864" cy="2257864"/>
              </a:xfrm>
              <a:prstGeom prst="ellipse">
                <a:avLst/>
              </a:prstGeom>
              <a:solidFill>
                <a:srgbClr val="252434"/>
              </a:solidFill>
              <a:ln>
                <a:solidFill>
                  <a:srgbClr val="25243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4657216" y="1964788"/>
                <a:ext cx="2899842" cy="2874498"/>
              </a:xfrm>
              <a:prstGeom prst="ellipse">
                <a:avLst/>
              </a:prstGeom>
              <a:noFill/>
              <a:ln w="28575">
                <a:solidFill>
                  <a:srgbClr val="252434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3" name="直接连接符 32"/>
            <p:cNvCxnSpPr>
              <a:stCxn id="21" idx="6"/>
            </p:cNvCxnSpPr>
            <p:nvPr/>
          </p:nvCxnSpPr>
          <p:spPr>
            <a:xfrm>
              <a:off x="4373148" y="4838123"/>
              <a:ext cx="1684185" cy="1419"/>
            </a:xfrm>
            <a:prstGeom prst="line">
              <a:avLst/>
            </a:prstGeom>
            <a:ln>
              <a:solidFill>
                <a:srgbClr val="2524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椭圆 33"/>
            <p:cNvSpPr/>
            <p:nvPr/>
          </p:nvSpPr>
          <p:spPr>
            <a:xfrm>
              <a:off x="5907278" y="4689486"/>
              <a:ext cx="300110" cy="300110"/>
            </a:xfrm>
            <a:prstGeom prst="ellipse">
              <a:avLst/>
            </a:prstGeom>
            <a:solidFill>
              <a:srgbClr val="252434"/>
            </a:solidFill>
            <a:ln>
              <a:solidFill>
                <a:srgbClr val="252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5956575" y="3232806"/>
            <a:ext cx="2869740" cy="942876"/>
            <a:chOff x="5900302" y="3232806"/>
            <a:chExt cx="2869740" cy="942876"/>
          </a:xfrm>
        </p:grpSpPr>
        <p:grpSp>
          <p:nvGrpSpPr>
            <p:cNvPr id="11" name="组合 10"/>
            <p:cNvGrpSpPr/>
            <p:nvPr/>
          </p:nvGrpSpPr>
          <p:grpSpPr>
            <a:xfrm>
              <a:off x="7818853" y="3232806"/>
              <a:ext cx="951189" cy="942876"/>
              <a:chOff x="4657216" y="1964788"/>
              <a:chExt cx="2899842" cy="2874498"/>
            </a:xfrm>
          </p:grpSpPr>
          <p:sp>
            <p:nvSpPr>
              <p:cNvPr id="12" name="椭圆 11"/>
              <p:cNvSpPr/>
              <p:nvPr/>
            </p:nvSpPr>
            <p:spPr>
              <a:xfrm>
                <a:off x="4967068" y="2271932"/>
                <a:ext cx="2257864" cy="2257864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4657216" y="1964788"/>
                <a:ext cx="2899842" cy="2874498"/>
              </a:xfrm>
              <a:prstGeom prst="ellipse">
                <a:avLst/>
              </a:prstGeom>
              <a:noFill/>
              <a:ln w="28575">
                <a:solidFill>
                  <a:srgbClr val="FFC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35" name="直接连接符 34"/>
            <p:cNvCxnSpPr>
              <a:endCxn id="13" idx="2"/>
            </p:cNvCxnSpPr>
            <p:nvPr/>
          </p:nvCxnSpPr>
          <p:spPr>
            <a:xfrm>
              <a:off x="6050358" y="3685087"/>
              <a:ext cx="1768495" cy="19157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椭圆 35"/>
            <p:cNvSpPr/>
            <p:nvPr/>
          </p:nvSpPr>
          <p:spPr>
            <a:xfrm flipH="1" flipV="1">
              <a:off x="5900302" y="3535032"/>
              <a:ext cx="300110" cy="300110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956295" y="5483096"/>
            <a:ext cx="2864036" cy="942876"/>
            <a:chOff x="5928159" y="5483096"/>
            <a:chExt cx="2864036" cy="942876"/>
          </a:xfrm>
        </p:grpSpPr>
        <p:grpSp>
          <p:nvGrpSpPr>
            <p:cNvPr id="15" name="组合 14"/>
            <p:cNvGrpSpPr/>
            <p:nvPr/>
          </p:nvGrpSpPr>
          <p:grpSpPr>
            <a:xfrm>
              <a:off x="7841006" y="5483096"/>
              <a:ext cx="951189" cy="942876"/>
              <a:chOff x="4657216" y="1964788"/>
              <a:chExt cx="2899842" cy="2874498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4967068" y="2271932"/>
                <a:ext cx="2257864" cy="2257864"/>
              </a:xfrm>
              <a:prstGeom prst="ellipse">
                <a:avLst/>
              </a:prstGeom>
              <a:solidFill>
                <a:srgbClr val="44546A"/>
              </a:solidFill>
              <a:ln>
                <a:solidFill>
                  <a:srgbClr val="44546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4657216" y="1964788"/>
                <a:ext cx="2899842" cy="2874498"/>
              </a:xfrm>
              <a:prstGeom prst="ellipse">
                <a:avLst/>
              </a:prstGeom>
              <a:noFill/>
              <a:ln w="28575">
                <a:solidFill>
                  <a:srgbClr val="44546A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40" name="直接连接符 39"/>
            <p:cNvCxnSpPr/>
            <p:nvPr/>
          </p:nvCxnSpPr>
          <p:spPr>
            <a:xfrm>
              <a:off x="6078215" y="5932528"/>
              <a:ext cx="1768495" cy="19157"/>
            </a:xfrm>
            <a:prstGeom prst="line">
              <a:avLst/>
            </a:prstGeom>
            <a:ln>
              <a:solidFill>
                <a:srgbClr val="44546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/>
            <p:cNvSpPr/>
            <p:nvPr/>
          </p:nvSpPr>
          <p:spPr>
            <a:xfrm flipH="1" flipV="1">
              <a:off x="5928159" y="5782473"/>
              <a:ext cx="300110" cy="300110"/>
            </a:xfrm>
            <a:prstGeom prst="ellipse">
              <a:avLst/>
            </a:prstGeom>
            <a:solidFill>
              <a:srgbClr val="44546A"/>
            </a:solidFill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5195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00" y="-196951"/>
            <a:ext cx="12810679" cy="760688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2331" y="-15160"/>
            <a:ext cx="12214331" cy="6873160"/>
          </a:xfrm>
          <a:prstGeom prst="rect">
            <a:avLst/>
          </a:prstGeom>
          <a:solidFill>
            <a:schemeClr val="bg1"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43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01994" y="0"/>
            <a:ext cx="6790007" cy="6872068"/>
          </a:xfrm>
          <a:custGeom>
            <a:avLst/>
            <a:gdLst>
              <a:gd name="connsiteX0" fmla="*/ 0 w 2668172"/>
              <a:gd name="connsiteY0" fmla="*/ 0 h 6858000"/>
              <a:gd name="connsiteX1" fmla="*/ 2668172 w 2668172"/>
              <a:gd name="connsiteY1" fmla="*/ 0 h 6858000"/>
              <a:gd name="connsiteX2" fmla="*/ 2668172 w 2668172"/>
              <a:gd name="connsiteY2" fmla="*/ 6858000 h 6858000"/>
              <a:gd name="connsiteX3" fmla="*/ 0 w 2668172"/>
              <a:gd name="connsiteY3" fmla="*/ 6858000 h 6858000"/>
              <a:gd name="connsiteX4" fmla="*/ 0 w 2668172"/>
              <a:gd name="connsiteY4" fmla="*/ 0 h 6858000"/>
              <a:gd name="connsiteX0" fmla="*/ 4121834 w 6790006"/>
              <a:gd name="connsiteY0" fmla="*/ 0 h 6872068"/>
              <a:gd name="connsiteX1" fmla="*/ 6790006 w 6790006"/>
              <a:gd name="connsiteY1" fmla="*/ 0 h 6872068"/>
              <a:gd name="connsiteX2" fmla="*/ 6790006 w 6790006"/>
              <a:gd name="connsiteY2" fmla="*/ 6858000 h 6872068"/>
              <a:gd name="connsiteX3" fmla="*/ 0 w 6790006"/>
              <a:gd name="connsiteY3" fmla="*/ 6872068 h 6872068"/>
              <a:gd name="connsiteX4" fmla="*/ 4121834 w 6790006"/>
              <a:gd name="connsiteY4" fmla="*/ 0 h 687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0006" h="6872068">
                <a:moveTo>
                  <a:pt x="4121834" y="0"/>
                </a:moveTo>
                <a:lnTo>
                  <a:pt x="6790006" y="0"/>
                </a:lnTo>
                <a:lnTo>
                  <a:pt x="6790006" y="6858000"/>
                </a:lnTo>
                <a:lnTo>
                  <a:pt x="0" y="6872068"/>
                </a:lnTo>
                <a:lnTo>
                  <a:pt x="4121834" y="0"/>
                </a:lnTo>
                <a:close/>
              </a:path>
            </a:pathLst>
          </a:custGeom>
          <a:solidFill>
            <a:srgbClr val="C01C23"/>
          </a:solidFill>
          <a:ln>
            <a:solidFill>
              <a:srgbClr val="C01C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98855" y="334011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椭圆 7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65770" y="468052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做题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881" y="468052"/>
            <a:ext cx="3401144" cy="60464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092" y="1414523"/>
            <a:ext cx="2933902" cy="521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图片 10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00" y="-196951"/>
            <a:ext cx="12810679" cy="7606888"/>
          </a:xfrm>
          <a:prstGeom prst="rect">
            <a:avLst/>
          </a:prstGeom>
        </p:spPr>
      </p:pic>
      <p:sp>
        <p:nvSpPr>
          <p:cNvPr id="104" name="矩形 103"/>
          <p:cNvSpPr/>
          <p:nvPr/>
        </p:nvSpPr>
        <p:spPr>
          <a:xfrm>
            <a:off x="-22331" y="-15160"/>
            <a:ext cx="12214331" cy="687316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434"/>
              </a:solidFill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-22331" y="-12776"/>
            <a:ext cx="2650083" cy="1558143"/>
            <a:chOff x="-35031" y="1575572"/>
            <a:chExt cx="12213877" cy="1376769"/>
          </a:xfrm>
        </p:grpSpPr>
        <p:sp>
          <p:nvSpPr>
            <p:cNvPr id="96" name="直角三角形 95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直角三角形 96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直角三角形 97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5" name="组合 104"/>
          <p:cNvGrpSpPr/>
          <p:nvPr/>
        </p:nvGrpSpPr>
        <p:grpSpPr>
          <a:xfrm rot="10800000">
            <a:off x="9541917" y="5299859"/>
            <a:ext cx="2650083" cy="1558143"/>
            <a:chOff x="-35031" y="1575572"/>
            <a:chExt cx="12213877" cy="1376769"/>
          </a:xfrm>
        </p:grpSpPr>
        <p:sp>
          <p:nvSpPr>
            <p:cNvPr id="106" name="直角三角形 105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直角三角形 106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直角三角形 107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" name="文本框 108"/>
          <p:cNvSpPr txBox="1"/>
          <p:nvPr/>
        </p:nvSpPr>
        <p:spPr>
          <a:xfrm>
            <a:off x="3627899" y="409461"/>
            <a:ext cx="149117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sz="3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6267710" y="1529218"/>
            <a:ext cx="923330" cy="36038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ONE</a:t>
            </a:r>
            <a:endParaRPr lang="zh-CN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2240448" y="5472388"/>
            <a:ext cx="7592869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出题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33843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图片 10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00" y="-196951"/>
            <a:ext cx="12810679" cy="7606888"/>
          </a:xfrm>
          <a:prstGeom prst="rect">
            <a:avLst/>
          </a:prstGeom>
        </p:spPr>
      </p:pic>
      <p:sp>
        <p:nvSpPr>
          <p:cNvPr id="104" name="矩形 103"/>
          <p:cNvSpPr/>
          <p:nvPr/>
        </p:nvSpPr>
        <p:spPr>
          <a:xfrm>
            <a:off x="-22331" y="-15160"/>
            <a:ext cx="12214331" cy="687316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434"/>
              </a:solidFill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-22331" y="-12776"/>
            <a:ext cx="2650083" cy="1558143"/>
            <a:chOff x="-35031" y="1575572"/>
            <a:chExt cx="12213877" cy="1376769"/>
          </a:xfrm>
        </p:grpSpPr>
        <p:sp>
          <p:nvSpPr>
            <p:cNvPr id="96" name="直角三角形 95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直角三角形 96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直角三角形 97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5" name="组合 104"/>
          <p:cNvGrpSpPr/>
          <p:nvPr/>
        </p:nvGrpSpPr>
        <p:grpSpPr>
          <a:xfrm rot="10800000">
            <a:off x="9541917" y="5299859"/>
            <a:ext cx="2650083" cy="1558143"/>
            <a:chOff x="-35031" y="1575572"/>
            <a:chExt cx="12213877" cy="1376769"/>
          </a:xfrm>
        </p:grpSpPr>
        <p:sp>
          <p:nvSpPr>
            <p:cNvPr id="106" name="直角三角形 105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直角三角形 106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直角三角形 107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419600" y="1921981"/>
            <a:ext cx="3352800" cy="837055"/>
            <a:chOff x="4421085" y="2391272"/>
            <a:chExt cx="3352800" cy="837055"/>
          </a:xfrm>
        </p:grpSpPr>
        <p:sp>
          <p:nvSpPr>
            <p:cNvPr id="17" name="等腰三角形 16"/>
            <p:cNvSpPr/>
            <p:nvPr/>
          </p:nvSpPr>
          <p:spPr>
            <a:xfrm flipV="1">
              <a:off x="5942265" y="2947945"/>
              <a:ext cx="310439" cy="280382"/>
            </a:xfrm>
            <a:prstGeom prst="triangle">
              <a:avLst/>
            </a:prstGeom>
            <a:solidFill>
              <a:srgbClr val="FFC200"/>
            </a:solidFill>
            <a:ln>
              <a:solidFill>
                <a:srgbClr val="FFC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4421085" y="2391272"/>
              <a:ext cx="3352800" cy="556673"/>
            </a:xfrm>
            <a:prstGeom prst="rect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需求场景</a:t>
              </a:r>
              <a:endParaRPr lang="zh-CN" altLang="en-US" dirty="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627752" y="3457575"/>
            <a:ext cx="74020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做测试需要纸和笔，太麻烦了，所以用</a:t>
            </a:r>
            <a:r>
              <a:rPr lang="en-US" altLang="zh-CN" sz="2400" dirty="0" smtClean="0">
                <a:solidFill>
                  <a:schemeClr val="bg1"/>
                </a:solidFill>
              </a:rPr>
              <a:t>app</a:t>
            </a:r>
            <a:r>
              <a:rPr lang="zh-CN" altLang="en-US" sz="2400" dirty="0" smtClean="0">
                <a:solidFill>
                  <a:schemeClr val="bg1"/>
                </a:solidFill>
              </a:rPr>
              <a:t>就简单很多啊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6308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00" y="-196951"/>
            <a:ext cx="12810679" cy="760688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-22331" y="-15160"/>
            <a:ext cx="12214331" cy="6873160"/>
          </a:xfrm>
          <a:prstGeom prst="rect">
            <a:avLst/>
          </a:prstGeom>
          <a:solidFill>
            <a:schemeClr val="bg1"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434"/>
              </a:solidFill>
            </a:endParaRPr>
          </a:p>
        </p:txBody>
      </p:sp>
      <p:sp>
        <p:nvSpPr>
          <p:cNvPr id="3" name="直角三角形 2"/>
          <p:cNvSpPr/>
          <p:nvPr/>
        </p:nvSpPr>
        <p:spPr>
          <a:xfrm flipV="1">
            <a:off x="-22330" y="0"/>
            <a:ext cx="6790007" cy="6858000"/>
          </a:xfrm>
          <a:prstGeom prst="rtTriangle">
            <a:avLst/>
          </a:prstGeom>
          <a:solidFill>
            <a:srgbClr val="252434"/>
          </a:solidFill>
          <a:ln>
            <a:solidFill>
              <a:srgbClr val="25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98855" y="334011"/>
            <a:ext cx="2369604" cy="852861"/>
            <a:chOff x="4909310" y="725714"/>
            <a:chExt cx="2369604" cy="852861"/>
          </a:xfrm>
          <a:solidFill>
            <a:srgbClr val="FFC000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65770" y="468052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出题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283971" y="2521534"/>
            <a:ext cx="3135087" cy="1799772"/>
          </a:xfrm>
          <a:prstGeom prst="rect">
            <a:avLst/>
          </a:prstGeom>
          <a:solidFill>
            <a:srgbClr val="C01C23"/>
          </a:solidFill>
          <a:ln>
            <a:solidFill>
              <a:srgbClr val="C01C2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详情有标题，类型，详细介绍。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770646" y="2521534"/>
            <a:ext cx="3135087" cy="1799772"/>
          </a:xfrm>
          <a:prstGeom prst="rect">
            <a:avLst/>
          </a:prstGeom>
          <a:solidFill>
            <a:srgbClr val="252434"/>
          </a:solidFill>
          <a:ln>
            <a:solidFill>
              <a:srgbClr val="252434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小题有小题的题目，以及选项和对应的分值，图片可加可不加，小题可以是一个或以上。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283971" y="4689767"/>
            <a:ext cx="3135087" cy="1799772"/>
          </a:xfrm>
          <a:prstGeom prst="rect">
            <a:avLst/>
          </a:prstGeom>
          <a:solidFill>
            <a:srgbClr val="252434"/>
          </a:solidFill>
          <a:ln>
            <a:solidFill>
              <a:srgbClr val="252434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结果有总分的区间以及对应的测试结果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770646" y="4689767"/>
            <a:ext cx="3135087" cy="1799772"/>
          </a:xfrm>
          <a:prstGeom prst="rect">
            <a:avLst/>
          </a:prstGeom>
          <a:solidFill>
            <a:srgbClr val="C01C23"/>
          </a:solidFill>
          <a:ln>
            <a:solidFill>
              <a:srgbClr val="C01C23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该功能的实现体现了数据的添加。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612841" y="1758920"/>
            <a:ext cx="21544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测试题应该分为测试题详情，小题，结果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7481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00" y="-196951"/>
            <a:ext cx="12810679" cy="760688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2331" y="-15160"/>
            <a:ext cx="12214331" cy="6873160"/>
          </a:xfrm>
          <a:prstGeom prst="rect">
            <a:avLst/>
          </a:prstGeom>
          <a:solidFill>
            <a:schemeClr val="bg1"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43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01994" y="0"/>
            <a:ext cx="6790007" cy="6872068"/>
          </a:xfrm>
          <a:custGeom>
            <a:avLst/>
            <a:gdLst>
              <a:gd name="connsiteX0" fmla="*/ 0 w 2668172"/>
              <a:gd name="connsiteY0" fmla="*/ 0 h 6858000"/>
              <a:gd name="connsiteX1" fmla="*/ 2668172 w 2668172"/>
              <a:gd name="connsiteY1" fmla="*/ 0 h 6858000"/>
              <a:gd name="connsiteX2" fmla="*/ 2668172 w 2668172"/>
              <a:gd name="connsiteY2" fmla="*/ 6858000 h 6858000"/>
              <a:gd name="connsiteX3" fmla="*/ 0 w 2668172"/>
              <a:gd name="connsiteY3" fmla="*/ 6858000 h 6858000"/>
              <a:gd name="connsiteX4" fmla="*/ 0 w 2668172"/>
              <a:gd name="connsiteY4" fmla="*/ 0 h 6858000"/>
              <a:gd name="connsiteX0" fmla="*/ 4121834 w 6790006"/>
              <a:gd name="connsiteY0" fmla="*/ 0 h 6872068"/>
              <a:gd name="connsiteX1" fmla="*/ 6790006 w 6790006"/>
              <a:gd name="connsiteY1" fmla="*/ 0 h 6872068"/>
              <a:gd name="connsiteX2" fmla="*/ 6790006 w 6790006"/>
              <a:gd name="connsiteY2" fmla="*/ 6858000 h 6872068"/>
              <a:gd name="connsiteX3" fmla="*/ 0 w 6790006"/>
              <a:gd name="connsiteY3" fmla="*/ 6872068 h 6872068"/>
              <a:gd name="connsiteX4" fmla="*/ 4121834 w 6790006"/>
              <a:gd name="connsiteY4" fmla="*/ 0 h 687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0006" h="6872068">
                <a:moveTo>
                  <a:pt x="4121834" y="0"/>
                </a:moveTo>
                <a:lnTo>
                  <a:pt x="6790006" y="0"/>
                </a:lnTo>
                <a:lnTo>
                  <a:pt x="6790006" y="6858000"/>
                </a:lnTo>
                <a:lnTo>
                  <a:pt x="0" y="6872068"/>
                </a:lnTo>
                <a:lnTo>
                  <a:pt x="4121834" y="0"/>
                </a:lnTo>
                <a:close/>
              </a:path>
            </a:pathLst>
          </a:custGeom>
          <a:solidFill>
            <a:srgbClr val="C01C23"/>
          </a:solidFill>
          <a:ln>
            <a:solidFill>
              <a:srgbClr val="C01C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98855" y="334011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椭圆 7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65770" y="468052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出题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91" y="1536043"/>
            <a:ext cx="2842091" cy="50526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499" y="1431736"/>
            <a:ext cx="2959436" cy="526122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397732" y="2383436"/>
            <a:ext cx="314469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>
                <a:solidFill>
                  <a:schemeClr val="bg1"/>
                </a:solidFill>
              </a:rPr>
              <a:t>Tablayout+fragment</a:t>
            </a:r>
            <a:r>
              <a:rPr lang="zh-CN" altLang="en-US" sz="2800" dirty="0" smtClean="0">
                <a:solidFill>
                  <a:schemeClr val="bg1"/>
                </a:solidFill>
              </a:rPr>
              <a:t>构建的页面，灵活的告诉了用户出题时需要的三要素，标题、小题以及结果。</a:t>
            </a:r>
            <a:endParaRPr lang="en-US" altLang="zh-CN" sz="2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8507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00" y="-196951"/>
            <a:ext cx="12810679" cy="760688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2331" y="-15160"/>
            <a:ext cx="12214331" cy="6873160"/>
          </a:xfrm>
          <a:prstGeom prst="rect">
            <a:avLst/>
          </a:prstGeom>
          <a:solidFill>
            <a:schemeClr val="bg1"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43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01994" y="0"/>
            <a:ext cx="6790007" cy="6872068"/>
          </a:xfrm>
          <a:custGeom>
            <a:avLst/>
            <a:gdLst>
              <a:gd name="connsiteX0" fmla="*/ 0 w 2668172"/>
              <a:gd name="connsiteY0" fmla="*/ 0 h 6858000"/>
              <a:gd name="connsiteX1" fmla="*/ 2668172 w 2668172"/>
              <a:gd name="connsiteY1" fmla="*/ 0 h 6858000"/>
              <a:gd name="connsiteX2" fmla="*/ 2668172 w 2668172"/>
              <a:gd name="connsiteY2" fmla="*/ 6858000 h 6858000"/>
              <a:gd name="connsiteX3" fmla="*/ 0 w 2668172"/>
              <a:gd name="connsiteY3" fmla="*/ 6858000 h 6858000"/>
              <a:gd name="connsiteX4" fmla="*/ 0 w 2668172"/>
              <a:gd name="connsiteY4" fmla="*/ 0 h 6858000"/>
              <a:gd name="connsiteX0" fmla="*/ 4121834 w 6790006"/>
              <a:gd name="connsiteY0" fmla="*/ 0 h 6872068"/>
              <a:gd name="connsiteX1" fmla="*/ 6790006 w 6790006"/>
              <a:gd name="connsiteY1" fmla="*/ 0 h 6872068"/>
              <a:gd name="connsiteX2" fmla="*/ 6790006 w 6790006"/>
              <a:gd name="connsiteY2" fmla="*/ 6858000 h 6872068"/>
              <a:gd name="connsiteX3" fmla="*/ 0 w 6790006"/>
              <a:gd name="connsiteY3" fmla="*/ 6872068 h 6872068"/>
              <a:gd name="connsiteX4" fmla="*/ 4121834 w 6790006"/>
              <a:gd name="connsiteY4" fmla="*/ 0 h 687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0006" h="6872068">
                <a:moveTo>
                  <a:pt x="4121834" y="0"/>
                </a:moveTo>
                <a:lnTo>
                  <a:pt x="6790006" y="0"/>
                </a:lnTo>
                <a:lnTo>
                  <a:pt x="6790006" y="6858000"/>
                </a:lnTo>
                <a:lnTo>
                  <a:pt x="0" y="6872068"/>
                </a:lnTo>
                <a:lnTo>
                  <a:pt x="4121834" y="0"/>
                </a:lnTo>
                <a:close/>
              </a:path>
            </a:pathLst>
          </a:custGeom>
          <a:solidFill>
            <a:srgbClr val="C01C23"/>
          </a:solidFill>
          <a:ln>
            <a:solidFill>
              <a:srgbClr val="C01C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98855" y="334011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椭圆 7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65770" y="468052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出题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056" y="1052827"/>
            <a:ext cx="2917556" cy="51867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5" y="2053483"/>
            <a:ext cx="2418901" cy="430026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904157" y="2053483"/>
            <a:ext cx="24883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图片选择器是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github</a:t>
            </a:r>
            <a:r>
              <a:rPr lang="zh-CN" altLang="en-US" sz="2400" dirty="0" smtClean="0">
                <a:solidFill>
                  <a:schemeClr val="bg1"/>
                </a:solidFill>
              </a:rPr>
              <a:t>上开源的</a:t>
            </a:r>
            <a:r>
              <a:rPr lang="en-US" altLang="zh-CN" sz="2400" dirty="0" smtClean="0">
                <a:solidFill>
                  <a:schemeClr val="bg1"/>
                </a:solidFill>
              </a:rPr>
              <a:t>com.yancy.imageselector:imageselector:1.3.3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9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00" y="-196951"/>
            <a:ext cx="12810679" cy="760688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2331" y="-15160"/>
            <a:ext cx="12214331" cy="6873160"/>
          </a:xfrm>
          <a:prstGeom prst="rect">
            <a:avLst/>
          </a:prstGeom>
          <a:solidFill>
            <a:schemeClr val="bg1"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43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01994" y="0"/>
            <a:ext cx="6790007" cy="6872068"/>
          </a:xfrm>
          <a:custGeom>
            <a:avLst/>
            <a:gdLst>
              <a:gd name="connsiteX0" fmla="*/ 0 w 2668172"/>
              <a:gd name="connsiteY0" fmla="*/ 0 h 6858000"/>
              <a:gd name="connsiteX1" fmla="*/ 2668172 w 2668172"/>
              <a:gd name="connsiteY1" fmla="*/ 0 h 6858000"/>
              <a:gd name="connsiteX2" fmla="*/ 2668172 w 2668172"/>
              <a:gd name="connsiteY2" fmla="*/ 6858000 h 6858000"/>
              <a:gd name="connsiteX3" fmla="*/ 0 w 2668172"/>
              <a:gd name="connsiteY3" fmla="*/ 6858000 h 6858000"/>
              <a:gd name="connsiteX4" fmla="*/ 0 w 2668172"/>
              <a:gd name="connsiteY4" fmla="*/ 0 h 6858000"/>
              <a:gd name="connsiteX0" fmla="*/ 4121834 w 6790006"/>
              <a:gd name="connsiteY0" fmla="*/ 0 h 6872068"/>
              <a:gd name="connsiteX1" fmla="*/ 6790006 w 6790006"/>
              <a:gd name="connsiteY1" fmla="*/ 0 h 6872068"/>
              <a:gd name="connsiteX2" fmla="*/ 6790006 w 6790006"/>
              <a:gd name="connsiteY2" fmla="*/ 6858000 h 6872068"/>
              <a:gd name="connsiteX3" fmla="*/ 0 w 6790006"/>
              <a:gd name="connsiteY3" fmla="*/ 6872068 h 6872068"/>
              <a:gd name="connsiteX4" fmla="*/ 4121834 w 6790006"/>
              <a:gd name="connsiteY4" fmla="*/ 0 h 687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0006" h="6872068">
                <a:moveTo>
                  <a:pt x="4121834" y="0"/>
                </a:moveTo>
                <a:lnTo>
                  <a:pt x="6790006" y="0"/>
                </a:lnTo>
                <a:lnTo>
                  <a:pt x="6790006" y="6858000"/>
                </a:lnTo>
                <a:lnTo>
                  <a:pt x="0" y="6872068"/>
                </a:lnTo>
                <a:lnTo>
                  <a:pt x="4121834" y="0"/>
                </a:lnTo>
                <a:close/>
              </a:path>
            </a:pathLst>
          </a:custGeom>
          <a:solidFill>
            <a:srgbClr val="C01C23"/>
          </a:solidFill>
          <a:ln>
            <a:solidFill>
              <a:srgbClr val="C01C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98855" y="334011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椭圆 7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65770" y="468052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出题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818" y="1004341"/>
            <a:ext cx="3035508" cy="539645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89" y="1536043"/>
            <a:ext cx="2736426" cy="486475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114020" y="2188564"/>
            <a:ext cx="251739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类型是需要查询数据库得知。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en-US" altLang="zh-CN" sz="2000" dirty="0" err="1" smtClean="0">
                <a:solidFill>
                  <a:schemeClr val="bg1"/>
                </a:solidFill>
              </a:rPr>
              <a:t>Hp</a:t>
            </a:r>
            <a:r>
              <a:rPr lang="zh-CN" altLang="en-US" sz="2000" dirty="0" smtClean="0">
                <a:solidFill>
                  <a:schemeClr val="bg1"/>
                </a:solidFill>
              </a:rPr>
              <a:t>是当前</a:t>
            </a:r>
            <a:r>
              <a:rPr lang="en-US" altLang="zh-CN" sz="2000" dirty="0" smtClean="0">
                <a:solidFill>
                  <a:schemeClr val="bg1"/>
                </a:solidFill>
              </a:rPr>
              <a:t>app</a:t>
            </a:r>
            <a:r>
              <a:rPr lang="zh-CN" altLang="en-US" sz="2000" dirty="0" smtClean="0">
                <a:solidFill>
                  <a:schemeClr val="bg1"/>
                </a:solidFill>
              </a:rPr>
              <a:t>展示数据的另一种方式（游戏），目前只完成了基本功能，界面部分有待修改，但是可以使用。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不</a:t>
            </a:r>
            <a:r>
              <a:rPr lang="zh-CN" altLang="en-US" sz="2000" dirty="0" smtClean="0">
                <a:solidFill>
                  <a:schemeClr val="bg1"/>
                </a:solidFill>
              </a:rPr>
              <a:t>填写即使正常的测试题类型。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5468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00" y="-196951"/>
            <a:ext cx="12810679" cy="760688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22331" y="-15160"/>
            <a:ext cx="12214331" cy="6873160"/>
          </a:xfrm>
          <a:prstGeom prst="rect">
            <a:avLst/>
          </a:prstGeom>
          <a:solidFill>
            <a:schemeClr val="bg1"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434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01994" y="0"/>
            <a:ext cx="6790007" cy="6872068"/>
          </a:xfrm>
          <a:custGeom>
            <a:avLst/>
            <a:gdLst>
              <a:gd name="connsiteX0" fmla="*/ 0 w 2668172"/>
              <a:gd name="connsiteY0" fmla="*/ 0 h 6858000"/>
              <a:gd name="connsiteX1" fmla="*/ 2668172 w 2668172"/>
              <a:gd name="connsiteY1" fmla="*/ 0 h 6858000"/>
              <a:gd name="connsiteX2" fmla="*/ 2668172 w 2668172"/>
              <a:gd name="connsiteY2" fmla="*/ 6858000 h 6858000"/>
              <a:gd name="connsiteX3" fmla="*/ 0 w 2668172"/>
              <a:gd name="connsiteY3" fmla="*/ 6858000 h 6858000"/>
              <a:gd name="connsiteX4" fmla="*/ 0 w 2668172"/>
              <a:gd name="connsiteY4" fmla="*/ 0 h 6858000"/>
              <a:gd name="connsiteX0" fmla="*/ 4121834 w 6790006"/>
              <a:gd name="connsiteY0" fmla="*/ 0 h 6872068"/>
              <a:gd name="connsiteX1" fmla="*/ 6790006 w 6790006"/>
              <a:gd name="connsiteY1" fmla="*/ 0 h 6872068"/>
              <a:gd name="connsiteX2" fmla="*/ 6790006 w 6790006"/>
              <a:gd name="connsiteY2" fmla="*/ 6858000 h 6872068"/>
              <a:gd name="connsiteX3" fmla="*/ 0 w 6790006"/>
              <a:gd name="connsiteY3" fmla="*/ 6872068 h 6872068"/>
              <a:gd name="connsiteX4" fmla="*/ 4121834 w 6790006"/>
              <a:gd name="connsiteY4" fmla="*/ 0 h 687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0006" h="6872068">
                <a:moveTo>
                  <a:pt x="4121834" y="0"/>
                </a:moveTo>
                <a:lnTo>
                  <a:pt x="6790006" y="0"/>
                </a:lnTo>
                <a:lnTo>
                  <a:pt x="6790006" y="6858000"/>
                </a:lnTo>
                <a:lnTo>
                  <a:pt x="0" y="6872068"/>
                </a:lnTo>
                <a:lnTo>
                  <a:pt x="4121834" y="0"/>
                </a:lnTo>
                <a:close/>
              </a:path>
            </a:pathLst>
          </a:custGeom>
          <a:solidFill>
            <a:srgbClr val="C01C23"/>
          </a:solidFill>
          <a:ln>
            <a:solidFill>
              <a:srgbClr val="C01C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98855" y="334011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椭圆 7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665770" y="468052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游戏</a:t>
            </a:r>
            <a:endParaRPr lang="en-US" altLang="zh-CN" sz="32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772742" y="1900911"/>
            <a:ext cx="251739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填写了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hp</a:t>
            </a:r>
            <a:r>
              <a:rPr lang="zh-CN" altLang="en-US" sz="2400" dirty="0" smtClean="0">
                <a:solidFill>
                  <a:schemeClr val="bg1"/>
                </a:solidFill>
              </a:rPr>
              <a:t>，当用户打开了这个数据，只能往下做题，无法修改做好了的题目，并且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hp</a:t>
            </a:r>
            <a:r>
              <a:rPr lang="zh-CN" altLang="en-US" sz="2400" dirty="0" smtClean="0">
                <a:solidFill>
                  <a:schemeClr val="bg1"/>
                </a:solidFill>
              </a:rPr>
              <a:t>会根据选项进行直接的变化，当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hp</a:t>
            </a:r>
            <a:r>
              <a:rPr lang="zh-CN" altLang="en-US" sz="2400" dirty="0" smtClean="0">
                <a:solidFill>
                  <a:schemeClr val="bg1"/>
                </a:solidFill>
              </a:rPr>
              <a:t>为</a:t>
            </a:r>
            <a:r>
              <a:rPr lang="en-US" altLang="zh-CN" sz="2400" dirty="0" smtClean="0">
                <a:solidFill>
                  <a:schemeClr val="bg1"/>
                </a:solidFill>
              </a:rPr>
              <a:t>0</a:t>
            </a:r>
            <a:r>
              <a:rPr lang="zh-CN" altLang="en-US" sz="2400" dirty="0" smtClean="0">
                <a:solidFill>
                  <a:schemeClr val="bg1"/>
                </a:solidFill>
              </a:rPr>
              <a:t>时或者题目做完时游戏结束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279" y="1536043"/>
            <a:ext cx="2773543" cy="493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05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图片 10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00" y="-196951"/>
            <a:ext cx="12810679" cy="7606888"/>
          </a:xfrm>
          <a:prstGeom prst="rect">
            <a:avLst/>
          </a:prstGeom>
        </p:spPr>
      </p:pic>
      <p:sp>
        <p:nvSpPr>
          <p:cNvPr id="104" name="矩形 103"/>
          <p:cNvSpPr/>
          <p:nvPr/>
        </p:nvSpPr>
        <p:spPr>
          <a:xfrm>
            <a:off x="-22331" y="-15160"/>
            <a:ext cx="12214331" cy="687316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434"/>
              </a:solidFill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-22331" y="-12776"/>
            <a:ext cx="2650083" cy="1558143"/>
            <a:chOff x="-35031" y="1575572"/>
            <a:chExt cx="12213877" cy="1376769"/>
          </a:xfrm>
        </p:grpSpPr>
        <p:sp>
          <p:nvSpPr>
            <p:cNvPr id="96" name="直角三角形 95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直角三角形 96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直角三角形 97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5" name="组合 104"/>
          <p:cNvGrpSpPr/>
          <p:nvPr/>
        </p:nvGrpSpPr>
        <p:grpSpPr>
          <a:xfrm rot="10800000">
            <a:off x="9541917" y="5299859"/>
            <a:ext cx="2650083" cy="1558143"/>
            <a:chOff x="-35031" y="1575572"/>
            <a:chExt cx="12213877" cy="1376769"/>
          </a:xfrm>
        </p:grpSpPr>
        <p:sp>
          <p:nvSpPr>
            <p:cNvPr id="106" name="直角三角形 105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直角三角形 106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直角三角形 107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" name="文本框 108"/>
          <p:cNvSpPr txBox="1"/>
          <p:nvPr/>
        </p:nvSpPr>
        <p:spPr>
          <a:xfrm>
            <a:off x="3927346" y="392291"/>
            <a:ext cx="149117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sz="3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6286028" y="1545366"/>
            <a:ext cx="923330" cy="36038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ONE</a:t>
            </a:r>
            <a:endParaRPr lang="zh-CN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2240448" y="5472388"/>
            <a:ext cx="7592869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用来管理用户自身的部分</a:t>
            </a:r>
          </a:p>
        </p:txBody>
      </p:sp>
    </p:spTree>
    <p:extLst>
      <p:ext uri="{BB962C8B-B14F-4D97-AF65-F5344CB8AC3E}">
        <p14:creationId xmlns:p14="http://schemas.microsoft.com/office/powerpoint/2010/main" val="317533433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00" y="-196951"/>
            <a:ext cx="12810679" cy="760688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-22331" y="-15160"/>
            <a:ext cx="12214331" cy="6873160"/>
          </a:xfrm>
          <a:prstGeom prst="rect">
            <a:avLst/>
          </a:prstGeom>
          <a:solidFill>
            <a:schemeClr val="bg1"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434"/>
              </a:solidFill>
            </a:endParaRPr>
          </a:p>
        </p:txBody>
      </p:sp>
      <p:sp>
        <p:nvSpPr>
          <p:cNvPr id="5" name="矩形 6"/>
          <p:cNvSpPr/>
          <p:nvPr/>
        </p:nvSpPr>
        <p:spPr>
          <a:xfrm flipH="1">
            <a:off x="0" y="0"/>
            <a:ext cx="6790007" cy="6872068"/>
          </a:xfrm>
          <a:custGeom>
            <a:avLst/>
            <a:gdLst>
              <a:gd name="connsiteX0" fmla="*/ 0 w 2668172"/>
              <a:gd name="connsiteY0" fmla="*/ 0 h 6858000"/>
              <a:gd name="connsiteX1" fmla="*/ 2668172 w 2668172"/>
              <a:gd name="connsiteY1" fmla="*/ 0 h 6858000"/>
              <a:gd name="connsiteX2" fmla="*/ 2668172 w 2668172"/>
              <a:gd name="connsiteY2" fmla="*/ 6858000 h 6858000"/>
              <a:gd name="connsiteX3" fmla="*/ 0 w 2668172"/>
              <a:gd name="connsiteY3" fmla="*/ 6858000 h 6858000"/>
              <a:gd name="connsiteX4" fmla="*/ 0 w 2668172"/>
              <a:gd name="connsiteY4" fmla="*/ 0 h 6858000"/>
              <a:gd name="connsiteX0" fmla="*/ 4121834 w 6790006"/>
              <a:gd name="connsiteY0" fmla="*/ 0 h 6872068"/>
              <a:gd name="connsiteX1" fmla="*/ 6790006 w 6790006"/>
              <a:gd name="connsiteY1" fmla="*/ 0 h 6872068"/>
              <a:gd name="connsiteX2" fmla="*/ 6790006 w 6790006"/>
              <a:gd name="connsiteY2" fmla="*/ 6858000 h 6872068"/>
              <a:gd name="connsiteX3" fmla="*/ 0 w 6790006"/>
              <a:gd name="connsiteY3" fmla="*/ 6872068 h 6872068"/>
              <a:gd name="connsiteX4" fmla="*/ 4121834 w 6790006"/>
              <a:gd name="connsiteY4" fmla="*/ 0 h 6872068"/>
              <a:gd name="connsiteX0" fmla="*/ 1407662 w 6790006"/>
              <a:gd name="connsiteY0" fmla="*/ 0 h 6872068"/>
              <a:gd name="connsiteX1" fmla="*/ 6790006 w 6790006"/>
              <a:gd name="connsiteY1" fmla="*/ 0 h 6872068"/>
              <a:gd name="connsiteX2" fmla="*/ 6790006 w 6790006"/>
              <a:gd name="connsiteY2" fmla="*/ 6858000 h 6872068"/>
              <a:gd name="connsiteX3" fmla="*/ 0 w 6790006"/>
              <a:gd name="connsiteY3" fmla="*/ 6872068 h 6872068"/>
              <a:gd name="connsiteX4" fmla="*/ 1407662 w 6790006"/>
              <a:gd name="connsiteY4" fmla="*/ 0 h 687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0006" h="6872068">
                <a:moveTo>
                  <a:pt x="1407662" y="0"/>
                </a:moveTo>
                <a:lnTo>
                  <a:pt x="6790006" y="0"/>
                </a:lnTo>
                <a:lnTo>
                  <a:pt x="6790006" y="6858000"/>
                </a:lnTo>
                <a:lnTo>
                  <a:pt x="0" y="6872068"/>
                </a:lnTo>
                <a:lnTo>
                  <a:pt x="1407662" y="0"/>
                </a:lnTo>
                <a:close/>
              </a:path>
            </a:pathLst>
          </a:custGeom>
          <a:solidFill>
            <a:srgbClr val="252434"/>
          </a:solidFill>
          <a:ln>
            <a:solidFill>
              <a:srgbClr val="252434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98855" y="334011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665770" y="468052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我的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889" y="468052"/>
            <a:ext cx="3330553" cy="592098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79664" y="2043617"/>
            <a:ext cx="41071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修改用户头像</a:t>
            </a:r>
            <a:endParaRPr lang="en-US" altLang="zh-CN" sz="4000" dirty="0" smtClean="0">
              <a:solidFill>
                <a:schemeClr val="bg1"/>
              </a:solidFill>
            </a:endParaRPr>
          </a:p>
          <a:p>
            <a:r>
              <a:rPr lang="zh-CN" altLang="en-US" sz="4000" dirty="0">
                <a:solidFill>
                  <a:schemeClr val="bg1"/>
                </a:solidFill>
              </a:rPr>
              <a:t>我的</a:t>
            </a:r>
            <a:r>
              <a:rPr lang="zh-CN" altLang="en-US" sz="4000" dirty="0" smtClean="0">
                <a:solidFill>
                  <a:schemeClr val="bg1"/>
                </a:solidFill>
              </a:rPr>
              <a:t>题目</a:t>
            </a:r>
            <a:endParaRPr lang="en-US" altLang="zh-CN" sz="4000" dirty="0" smtClean="0">
              <a:solidFill>
                <a:schemeClr val="bg1"/>
              </a:solidFill>
            </a:endParaRPr>
          </a:p>
          <a:p>
            <a:r>
              <a:rPr lang="zh-CN" altLang="en-US" sz="4000" dirty="0">
                <a:solidFill>
                  <a:schemeClr val="bg1"/>
                </a:solidFill>
              </a:rPr>
              <a:t>退出登录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52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00" y="-196951"/>
            <a:ext cx="12810679" cy="76068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2331" y="-15160"/>
            <a:ext cx="12214331" cy="687316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434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>
            <a:off x="-22493" y="6255658"/>
            <a:ext cx="12214332" cy="602847"/>
          </a:xfrm>
          <a:prstGeom prst="triangle">
            <a:avLst/>
          </a:prstGeom>
          <a:solidFill>
            <a:srgbClr val="C01C23"/>
          </a:solidFill>
          <a:ln>
            <a:solidFill>
              <a:srgbClr val="C01C23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4864970" y="812981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031886" y="947024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修改头像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89" y="1176793"/>
            <a:ext cx="2733412" cy="485939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382989" y="2493983"/>
            <a:ext cx="41119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</a:rPr>
              <a:t>点击头像进入图片选择器，然后选择头像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920" y="1176792"/>
            <a:ext cx="2733412" cy="48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813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1C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00" y="-196951"/>
            <a:ext cx="12810679" cy="76068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2331" y="-15160"/>
            <a:ext cx="12214331" cy="6873160"/>
          </a:xfrm>
          <a:prstGeom prst="rect">
            <a:avLst/>
          </a:prstGeom>
          <a:solidFill>
            <a:srgbClr val="C01C23">
              <a:alpha val="8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434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864970" y="812981"/>
            <a:ext cx="2369604" cy="852861"/>
            <a:chOff x="4909310" y="725714"/>
            <a:chExt cx="2369604" cy="852861"/>
          </a:xfrm>
          <a:solidFill>
            <a:srgbClr val="252434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6" name="椭圆 5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252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252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252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031886" y="947024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我的题目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295" y="1159729"/>
            <a:ext cx="3120133" cy="554690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46" y="1239411"/>
            <a:ext cx="3120133" cy="554690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327365" y="2614613"/>
            <a:ext cx="34966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</a:rPr>
              <a:t>查询并显示出当前用户出的题目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4312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00" y="-196951"/>
            <a:ext cx="12810679" cy="76068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2331" y="-15160"/>
            <a:ext cx="12214331" cy="6873160"/>
          </a:xfrm>
          <a:prstGeom prst="rect">
            <a:avLst/>
          </a:prstGeom>
          <a:solidFill>
            <a:schemeClr val="bg1"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434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-22331" y="-156674"/>
            <a:ext cx="12214331" cy="3585674"/>
          </a:xfrm>
          <a:prstGeom prst="rect">
            <a:avLst/>
          </a:prstGeom>
          <a:solidFill>
            <a:srgbClr val="252434"/>
          </a:solidFill>
          <a:ln>
            <a:solidFill>
              <a:srgbClr val="252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-33498" y="3488811"/>
            <a:ext cx="12236663" cy="7580"/>
          </a:xfrm>
          <a:prstGeom prst="line">
            <a:avLst/>
          </a:prstGeom>
          <a:ln w="139700">
            <a:solidFill>
              <a:srgbClr val="C01C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4864970" y="812981"/>
            <a:ext cx="2369604" cy="852861"/>
            <a:chOff x="4909310" y="725714"/>
            <a:chExt cx="2369604" cy="852861"/>
          </a:xfrm>
          <a:solidFill>
            <a:srgbClr val="C01C23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9" name="椭圆 8"/>
            <p:cNvSpPr/>
            <p:nvPr/>
          </p:nvSpPr>
          <p:spPr>
            <a:xfrm>
              <a:off x="4909310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426053" y="725714"/>
              <a:ext cx="852861" cy="852861"/>
            </a:xfrm>
            <a:prstGeom prst="ellipse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35740" y="725714"/>
              <a:ext cx="1529517" cy="852861"/>
            </a:xfrm>
            <a:prstGeom prst="rect">
              <a:avLst/>
            </a:prstGeom>
            <a:grpFill/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031886" y="947024"/>
            <a:ext cx="21282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登陆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212" y="1935692"/>
            <a:ext cx="2624137" cy="466513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719" y="1934325"/>
            <a:ext cx="2733412" cy="485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728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rot="10562066">
            <a:off x="4149225" y="1754572"/>
            <a:ext cx="3851979" cy="3848100"/>
            <a:chOff x="4092009" y="1748648"/>
            <a:chExt cx="3851979" cy="3848100"/>
          </a:xfrm>
        </p:grpSpPr>
        <p:sp>
          <p:nvSpPr>
            <p:cNvPr id="8" name="等腰三角形 7"/>
            <p:cNvSpPr/>
            <p:nvPr/>
          </p:nvSpPr>
          <p:spPr>
            <a:xfrm rot="14088228">
              <a:off x="4122504" y="4748260"/>
              <a:ext cx="497016" cy="558006"/>
            </a:xfrm>
            <a:prstGeom prst="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095888" y="1748648"/>
              <a:ext cx="3848100" cy="3848100"/>
            </a:xfrm>
            <a:prstGeom prst="ellips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 rot="4611756">
            <a:off x="4067604" y="1751385"/>
            <a:ext cx="3818506" cy="3335424"/>
            <a:chOff x="3444438" y="1748648"/>
            <a:chExt cx="4499550" cy="3930309"/>
          </a:xfrm>
        </p:grpSpPr>
        <p:sp>
          <p:nvSpPr>
            <p:cNvPr id="11" name="等腰三角形 10"/>
            <p:cNvSpPr/>
            <p:nvPr/>
          </p:nvSpPr>
          <p:spPr>
            <a:xfrm rot="14088228">
              <a:off x="3763766" y="4664826"/>
              <a:ext cx="694803" cy="1333459"/>
            </a:xfrm>
            <a:prstGeom prst="triangle">
              <a:avLst/>
            </a:prstGeom>
            <a:solidFill>
              <a:srgbClr val="252434"/>
            </a:solidFill>
            <a:ln>
              <a:solidFill>
                <a:srgbClr val="252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4095888" y="1748648"/>
              <a:ext cx="3848100" cy="3848100"/>
            </a:xfrm>
            <a:prstGeom prst="ellipse">
              <a:avLst/>
            </a:prstGeom>
            <a:solidFill>
              <a:srgbClr val="252434"/>
            </a:solidFill>
            <a:ln>
              <a:solidFill>
                <a:srgbClr val="252434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rot="21354803">
            <a:off x="3787342" y="2324144"/>
            <a:ext cx="3717647" cy="2841410"/>
            <a:chOff x="2771349" y="1868123"/>
            <a:chExt cx="5034780" cy="3848100"/>
          </a:xfrm>
        </p:grpSpPr>
        <p:sp>
          <p:nvSpPr>
            <p:cNvPr id="14" name="等腰三角形 13"/>
            <p:cNvSpPr/>
            <p:nvPr/>
          </p:nvSpPr>
          <p:spPr>
            <a:xfrm rot="14088228">
              <a:off x="3353727" y="4342536"/>
              <a:ext cx="723929" cy="1888685"/>
            </a:xfrm>
            <a:prstGeom prst="triangle">
              <a:avLst>
                <a:gd name="adj" fmla="val 68553"/>
              </a:avLst>
            </a:prstGeom>
            <a:solidFill>
              <a:srgbClr val="C01C23"/>
            </a:solidFill>
            <a:ln>
              <a:solidFill>
                <a:srgbClr val="C01C2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958029" y="1868123"/>
              <a:ext cx="3848100" cy="3848100"/>
            </a:xfrm>
            <a:prstGeom prst="ellips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 rot="15062627">
            <a:off x="4559180" y="2930359"/>
            <a:ext cx="3623094" cy="2618001"/>
            <a:chOff x="2257464" y="1748647"/>
            <a:chExt cx="5686524" cy="4109007"/>
          </a:xfrm>
          <a:solidFill>
            <a:srgbClr val="252434"/>
          </a:solidFill>
        </p:grpSpPr>
        <p:sp>
          <p:nvSpPr>
            <p:cNvPr id="17" name="等腰三角形 16"/>
            <p:cNvSpPr/>
            <p:nvPr/>
          </p:nvSpPr>
          <p:spPr>
            <a:xfrm rot="14088228">
              <a:off x="3018182" y="4175786"/>
              <a:ext cx="921150" cy="2442586"/>
            </a:xfrm>
            <a:prstGeom prst="triangle">
              <a:avLst/>
            </a:prstGeom>
            <a:grpFill/>
            <a:ln>
              <a:solidFill>
                <a:srgbClr val="252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4095888" y="1748647"/>
              <a:ext cx="3848100" cy="3848100"/>
            </a:xfrm>
            <a:prstGeom prst="ellipse">
              <a:avLst/>
            </a:prstGeom>
            <a:grpFill/>
            <a:ln>
              <a:solidFill>
                <a:srgbClr val="252434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106737" y="1585793"/>
            <a:ext cx="3166975" cy="1569660"/>
            <a:chOff x="8106735" y="1585792"/>
            <a:chExt cx="3166975" cy="1569660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8106735" y="1681042"/>
              <a:ext cx="0" cy="863137"/>
            </a:xfrm>
            <a:prstGeom prst="line">
              <a:avLst/>
            </a:prstGeom>
            <a:ln w="63500">
              <a:solidFill>
                <a:srgbClr val="C01C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/>
            <p:cNvSpPr txBox="1"/>
            <p:nvPr/>
          </p:nvSpPr>
          <p:spPr>
            <a:xfrm>
              <a:off x="8312395" y="1585792"/>
              <a:ext cx="296131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 ONE</a:t>
              </a:r>
            </a:p>
            <a:p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主页界面：有测试分类，推荐的测试题，最新上传的测试题以及按热度排行的测试四个小部分。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25154" y="1411839"/>
            <a:ext cx="3182963" cy="1846659"/>
            <a:chOff x="525155" y="1411838"/>
            <a:chExt cx="3182962" cy="1846659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3708117" y="1451052"/>
              <a:ext cx="0" cy="863137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/>
            <p:cNvSpPr txBox="1"/>
            <p:nvPr/>
          </p:nvSpPr>
          <p:spPr>
            <a:xfrm>
              <a:off x="525155" y="1411838"/>
              <a:ext cx="2961315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 TWO</a:t>
              </a:r>
            </a:p>
            <a:p>
              <a:pPr algn="r"/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动态界面：你可以关注你喜欢的作者，当这些作者的一旦有新的动态，都会出现在这个界面，用于实时关注一些用户喜欢的作者（未完成）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469492" y="4640996"/>
            <a:ext cx="3200965" cy="1015663"/>
            <a:chOff x="8469491" y="4640995"/>
            <a:chExt cx="3200965" cy="1015663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8469491" y="4717259"/>
              <a:ext cx="0" cy="863137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8709142" y="4640995"/>
              <a:ext cx="29613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 FOUR</a:t>
              </a:r>
            </a:p>
            <a:p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我的界面：用来管理用户自身的部分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84951" y="5133743"/>
            <a:ext cx="3174445" cy="1846659"/>
            <a:chOff x="184950" y="5133742"/>
            <a:chExt cx="3174445" cy="1846659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3359395" y="5148827"/>
              <a:ext cx="0" cy="863137"/>
            </a:xfrm>
            <a:prstGeom prst="line">
              <a:avLst/>
            </a:prstGeom>
            <a:ln w="63500">
              <a:solidFill>
                <a:srgbClr val="C01C2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184950" y="5133742"/>
              <a:ext cx="2961314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PART THREE</a:t>
              </a:r>
            </a:p>
            <a:p>
              <a:pPr algn="r"/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发现界面：用户在这里可以发现一些测试集合，这些集合是由用户或者管理员按照某一类的分辨方式总结的题目。（未完成）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5116707" y="2926914"/>
            <a:ext cx="18479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</a:t>
            </a:r>
          </a:p>
          <a:p>
            <a:pPr algn="ctr"/>
            <a:r>
              <a:rPr lang="en-US" altLang="zh-CN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TENTS</a:t>
            </a:r>
            <a:endParaRPr lang="zh-CN" alt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 flipH="1">
            <a:off x="-22331" y="-12775"/>
            <a:ext cx="12213877" cy="1376769"/>
            <a:chOff x="-35031" y="1575572"/>
            <a:chExt cx="12213877" cy="1376769"/>
          </a:xfrm>
        </p:grpSpPr>
        <p:sp>
          <p:nvSpPr>
            <p:cNvPr id="31" name="直角三角形 30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252434"/>
            </a:solidFill>
            <a:ln>
              <a:solidFill>
                <a:srgbClr val="25243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直角三角形 31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252434"/>
            </a:solidFill>
            <a:ln>
              <a:solidFill>
                <a:srgbClr val="25243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直角三角形 32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252434"/>
            </a:solidFill>
            <a:ln>
              <a:solidFill>
                <a:srgbClr val="252434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31430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6616711"/>
            <a:ext cx="735006" cy="241289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www.1ppt.com/moban/  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素材：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背景：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www.1ppt.com/beijing/   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图表：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www.1ppt.com/xiazai/     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www.1ppt.com/ziliao/      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www.1ppt.com/fanwen/    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www.1ppt.com/shiti/        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www.1ppt.com/jiaoan/       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www.1ppt.cn                     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语文课件：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www.1ppt.com/kejian/yuwen/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数学课件：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www.1ppt.com/kejian/shuxue/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英语课件：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www.1ppt.com/kejian/yingyu/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美术课件：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www.1ppt.com/kejian/meishu/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科学课件：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www.1ppt.com/kejian/kexue/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物理课件：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www.1ppt.com/kejian/wuli/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化学课件：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www.1ppt.com/kejian/huaxue/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生物课件：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www.1ppt.com/kejian/shengwu/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地理课件：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www.1ppt.com/kejian/dili/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历史课件：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www.1ppt.com/kejian/lishi/       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00" y="-196951"/>
            <a:ext cx="12810679" cy="76068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2331" y="-15160"/>
            <a:ext cx="12214331" cy="687316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434"/>
              </a:solidFill>
            </a:endParaRPr>
          </a:p>
        </p:txBody>
      </p:sp>
      <p:pic>
        <p:nvPicPr>
          <p:cNvPr id="2" name="图片 1" hidden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530"/>
            <a:ext cx="12192000" cy="6743471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 flipH="1" flipV="1">
            <a:off x="-22331" y="5481233"/>
            <a:ext cx="12213877" cy="1376769"/>
            <a:chOff x="-35031" y="1575572"/>
            <a:chExt cx="12213877" cy="1376769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6" name="直角三角形 5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直角三角形 6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3925216" y="1970824"/>
            <a:ext cx="431878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5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谢谢！</a:t>
            </a:r>
            <a:endParaRPr lang="zh-CN" altLang="en-US" sz="115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86050" y="4014788"/>
            <a:ext cx="5557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详细设计细节在源码中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8722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图片 10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1000" y="-196951"/>
            <a:ext cx="12810679" cy="7606888"/>
          </a:xfrm>
          <a:prstGeom prst="rect">
            <a:avLst/>
          </a:prstGeom>
        </p:spPr>
      </p:pic>
      <p:sp>
        <p:nvSpPr>
          <p:cNvPr id="104" name="矩形 103"/>
          <p:cNvSpPr/>
          <p:nvPr/>
        </p:nvSpPr>
        <p:spPr>
          <a:xfrm>
            <a:off x="-22331" y="-15160"/>
            <a:ext cx="12214331" cy="6873160"/>
          </a:xfrm>
          <a:prstGeom prst="rect">
            <a:avLst/>
          </a:prstGeom>
          <a:solidFill>
            <a:schemeClr val="tx1">
              <a:lumMod val="95000"/>
              <a:lumOff val="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2434"/>
              </a:solidFill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-22331" y="-12776"/>
            <a:ext cx="2650083" cy="1558143"/>
            <a:chOff x="-35031" y="1575572"/>
            <a:chExt cx="12213877" cy="1376769"/>
          </a:xfrm>
        </p:grpSpPr>
        <p:sp>
          <p:nvSpPr>
            <p:cNvPr id="96" name="直角三角形 95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直角三角形 96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直角三角形 97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5" name="组合 104"/>
          <p:cNvGrpSpPr/>
          <p:nvPr/>
        </p:nvGrpSpPr>
        <p:grpSpPr>
          <a:xfrm rot="10800000">
            <a:off x="9541917" y="5299859"/>
            <a:ext cx="2650083" cy="1558143"/>
            <a:chOff x="-35031" y="1575572"/>
            <a:chExt cx="12213877" cy="1376769"/>
          </a:xfrm>
        </p:grpSpPr>
        <p:sp>
          <p:nvSpPr>
            <p:cNvPr id="106" name="直角三角形 105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直角三角形 106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直角三角形 107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9" name="文本框 108"/>
          <p:cNvSpPr txBox="1"/>
          <p:nvPr/>
        </p:nvSpPr>
        <p:spPr>
          <a:xfrm>
            <a:off x="4144945" y="409461"/>
            <a:ext cx="1491175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34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6023585" y="1565266"/>
            <a:ext cx="923330" cy="36038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ONE</a:t>
            </a:r>
            <a:endParaRPr lang="zh-CN" alt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2299566" y="5472388"/>
            <a:ext cx="7592869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有测试分类，推荐的测试题，最新上传的测试题以及按热度排行的测试四个小部分。</a:t>
            </a:r>
          </a:p>
        </p:txBody>
      </p:sp>
    </p:spTree>
    <p:extLst>
      <p:ext uri="{BB962C8B-B14F-4D97-AF65-F5344CB8AC3E}">
        <p14:creationId xmlns:p14="http://schemas.microsoft.com/office/powerpoint/2010/main" val="4582751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5400000">
            <a:off x="-58398" y="5362691"/>
            <a:ext cx="1553710" cy="1436915"/>
          </a:xfrm>
          <a:prstGeom prst="triangle">
            <a:avLst/>
          </a:prstGeom>
          <a:solidFill>
            <a:srgbClr val="C01C23"/>
          </a:solidFill>
          <a:ln>
            <a:solidFill>
              <a:srgbClr val="C01C23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 flipH="1">
            <a:off x="1" y="0"/>
            <a:ext cx="12192001" cy="6858000"/>
          </a:xfrm>
          <a:prstGeom prst="rtTriangle">
            <a:avLst/>
          </a:prstGeom>
          <a:solidFill>
            <a:srgbClr val="252434"/>
          </a:solidFill>
          <a:ln>
            <a:solidFill>
              <a:srgbClr val="252434"/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16200000">
            <a:off x="10591802" y="95247"/>
            <a:ext cx="1695453" cy="1504952"/>
          </a:xfrm>
          <a:prstGeom prst="triangle">
            <a:avLst/>
          </a:prstGeom>
          <a:solidFill>
            <a:srgbClr val="C01C23"/>
          </a:solidFill>
          <a:ln>
            <a:solidFill>
              <a:srgbClr val="C01C23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620406" y="5385162"/>
            <a:ext cx="951189" cy="942876"/>
            <a:chOff x="4657216" y="1964788"/>
            <a:chExt cx="2899842" cy="2874498"/>
          </a:xfrm>
        </p:grpSpPr>
        <p:sp>
          <p:nvSpPr>
            <p:cNvPr id="10" name="椭圆 9"/>
            <p:cNvSpPr/>
            <p:nvPr/>
          </p:nvSpPr>
          <p:spPr>
            <a:xfrm>
              <a:off x="4967068" y="2271932"/>
              <a:ext cx="2257864" cy="2257864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4657216" y="1964788"/>
              <a:ext cx="2899842" cy="2874498"/>
            </a:xfrm>
            <a:prstGeom prst="ellipse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25934" y="5304294"/>
            <a:ext cx="755970" cy="981541"/>
          </a:xfrm>
          <a:prstGeom prst="rect">
            <a:avLst/>
          </a:prstGeom>
        </p:spPr>
      </p:pic>
      <p:grpSp>
        <p:nvGrpSpPr>
          <p:cNvPr id="38" name="组合 37"/>
          <p:cNvGrpSpPr/>
          <p:nvPr/>
        </p:nvGrpSpPr>
        <p:grpSpPr>
          <a:xfrm>
            <a:off x="895935" y="791453"/>
            <a:ext cx="1237957" cy="2637549"/>
            <a:chOff x="895934" y="791451"/>
            <a:chExt cx="1237957" cy="2637549"/>
          </a:xfrm>
        </p:grpSpPr>
        <p:sp>
          <p:nvSpPr>
            <p:cNvPr id="33" name="矩形 32"/>
            <p:cNvSpPr/>
            <p:nvPr/>
          </p:nvSpPr>
          <p:spPr>
            <a:xfrm>
              <a:off x="895934" y="791451"/>
              <a:ext cx="1237957" cy="643452"/>
            </a:xfrm>
            <a:prstGeom prst="rect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测试题的分类</a:t>
              </a:r>
              <a:endParaRPr lang="zh-CN" altLang="en-US" dirty="0"/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910002" y="1561514"/>
              <a:ext cx="0" cy="1867486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36"/>
          <p:cNvSpPr txBox="1"/>
          <p:nvPr/>
        </p:nvSpPr>
        <p:spPr>
          <a:xfrm>
            <a:off x="971437" y="1479595"/>
            <a:ext cx="3630275" cy="203132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智商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爱情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星座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等等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当然等等不是一个类型！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所有分类由数据库管理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My</a:t>
            </a:r>
            <a:r>
              <a:rPr lang="en-US" altLang="zh-CN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Type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：管理分类数据的表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0184788" y="3491650"/>
            <a:ext cx="1237957" cy="2637549"/>
            <a:chOff x="895934" y="791451"/>
            <a:chExt cx="1237957" cy="2637549"/>
          </a:xfrm>
        </p:grpSpPr>
        <p:sp>
          <p:nvSpPr>
            <p:cNvPr id="40" name="矩形 39"/>
            <p:cNvSpPr/>
            <p:nvPr/>
          </p:nvSpPr>
          <p:spPr>
            <a:xfrm>
              <a:off x="895934" y="791451"/>
              <a:ext cx="1237957" cy="643452"/>
            </a:xfrm>
            <a:prstGeom prst="rect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最新的测试题</a:t>
              </a:r>
              <a:endParaRPr lang="zh-CN" altLang="en-US" dirty="0"/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2133890" y="1561514"/>
              <a:ext cx="0" cy="1867486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本框 41"/>
          <p:cNvSpPr txBox="1"/>
          <p:nvPr/>
        </p:nvSpPr>
        <p:spPr>
          <a:xfrm>
            <a:off x="7698865" y="4288631"/>
            <a:ext cx="3630275" cy="92333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按照用户上传的测试题时间的长短进行排序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/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所有测试题都会显示在这里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57216" y="1964788"/>
            <a:ext cx="2899843" cy="2874498"/>
            <a:chOff x="4657216" y="1964788"/>
            <a:chExt cx="2899842" cy="2874498"/>
          </a:xfrm>
        </p:grpSpPr>
        <p:grpSp>
          <p:nvGrpSpPr>
            <p:cNvPr id="8" name="组合 7"/>
            <p:cNvGrpSpPr/>
            <p:nvPr/>
          </p:nvGrpSpPr>
          <p:grpSpPr>
            <a:xfrm>
              <a:off x="4657216" y="1964788"/>
              <a:ext cx="2899842" cy="2874498"/>
              <a:chOff x="4657216" y="1964788"/>
              <a:chExt cx="2899842" cy="2874498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4967068" y="2271932"/>
                <a:ext cx="2257864" cy="2257864"/>
              </a:xfrm>
              <a:prstGeom prst="ellipse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4657216" y="1964788"/>
                <a:ext cx="2899842" cy="2874498"/>
              </a:xfrm>
              <a:prstGeom prst="ellipse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文本框 42"/>
            <p:cNvSpPr txBox="1"/>
            <p:nvPr/>
          </p:nvSpPr>
          <p:spPr>
            <a:xfrm>
              <a:off x="5025587" y="2552929"/>
              <a:ext cx="2163100" cy="116955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n-US" altLang="zh-CN" sz="2800" b="1" dirty="0">
                  <a:latin typeface="Arial" panose="020B0604020202020204" pitchFamily="34" charset="0"/>
                  <a:cs typeface="Arial" panose="020B0604020202020204" pitchFamily="34" charset="0"/>
                </a:rPr>
                <a:t>PART </a:t>
              </a:r>
              <a:endParaRPr lang="en-US" altLang="zh-CN" sz="2800" b="1" dirty="0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zh-CN" sz="2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ONE</a:t>
              </a:r>
              <a:endPara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zh-CN" altLang="en-US" sz="14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数据的显示页面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56912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/>
        </p:nvSpPr>
        <p:spPr>
          <a:xfrm rot="16200000" flipH="1">
            <a:off x="10571574" y="5205632"/>
            <a:ext cx="1733551" cy="1543051"/>
          </a:xfrm>
          <a:prstGeom prst="triangle">
            <a:avLst/>
          </a:prstGeom>
          <a:solidFill>
            <a:srgbClr val="C01C23"/>
          </a:solidFill>
          <a:ln>
            <a:solidFill>
              <a:srgbClr val="C01C23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直角三角形 2"/>
          <p:cNvSpPr/>
          <p:nvPr/>
        </p:nvSpPr>
        <p:spPr>
          <a:xfrm>
            <a:off x="1" y="0"/>
            <a:ext cx="12192001" cy="6858000"/>
          </a:xfrm>
          <a:prstGeom prst="rtTriangle">
            <a:avLst/>
          </a:prstGeom>
          <a:solidFill>
            <a:srgbClr val="252434"/>
          </a:solidFill>
          <a:ln>
            <a:solidFill>
              <a:srgbClr val="252434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/>
        </p:nvSpPr>
        <p:spPr>
          <a:xfrm rot="5400000" flipH="1">
            <a:off x="-95252" y="86160"/>
            <a:ext cx="1695453" cy="1504952"/>
          </a:xfrm>
          <a:prstGeom prst="triangle">
            <a:avLst/>
          </a:prstGeom>
          <a:solidFill>
            <a:srgbClr val="C01C23"/>
          </a:solidFill>
          <a:ln>
            <a:solidFill>
              <a:srgbClr val="C01C23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657216" y="1964788"/>
            <a:ext cx="2899843" cy="2874498"/>
            <a:chOff x="4657216" y="1964788"/>
            <a:chExt cx="2899842" cy="2874498"/>
          </a:xfrm>
        </p:grpSpPr>
        <p:sp>
          <p:nvSpPr>
            <p:cNvPr id="6" name="椭圆 5"/>
            <p:cNvSpPr/>
            <p:nvPr/>
          </p:nvSpPr>
          <p:spPr>
            <a:xfrm>
              <a:off x="4967068" y="2271932"/>
              <a:ext cx="2257864" cy="2257864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657216" y="1964788"/>
              <a:ext cx="2899842" cy="2874498"/>
            </a:xfrm>
            <a:prstGeom prst="ellipse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620406" y="5385162"/>
            <a:ext cx="951189" cy="942876"/>
            <a:chOff x="4657216" y="1964788"/>
            <a:chExt cx="2899842" cy="2874498"/>
          </a:xfrm>
        </p:grpSpPr>
        <p:sp>
          <p:nvSpPr>
            <p:cNvPr id="10" name="椭圆 9"/>
            <p:cNvSpPr/>
            <p:nvPr/>
          </p:nvSpPr>
          <p:spPr>
            <a:xfrm>
              <a:off x="4967068" y="2271932"/>
              <a:ext cx="2257864" cy="2257864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4657216" y="1964788"/>
              <a:ext cx="2899842" cy="2874498"/>
            </a:xfrm>
            <a:prstGeom prst="ellipse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221" y="5304295"/>
            <a:ext cx="755971" cy="981541"/>
          </a:xfrm>
          <a:prstGeom prst="rect">
            <a:avLst/>
          </a:prstGeom>
        </p:spPr>
      </p:pic>
      <p:grpSp>
        <p:nvGrpSpPr>
          <p:cNvPr id="38" name="组合 37"/>
          <p:cNvGrpSpPr/>
          <p:nvPr/>
        </p:nvGrpSpPr>
        <p:grpSpPr>
          <a:xfrm>
            <a:off x="865796" y="3752906"/>
            <a:ext cx="1237957" cy="2637549"/>
            <a:chOff x="895934" y="791451"/>
            <a:chExt cx="1237957" cy="2637549"/>
          </a:xfrm>
        </p:grpSpPr>
        <p:sp>
          <p:nvSpPr>
            <p:cNvPr id="33" name="矩形 32"/>
            <p:cNvSpPr/>
            <p:nvPr/>
          </p:nvSpPr>
          <p:spPr>
            <a:xfrm>
              <a:off x="895934" y="791451"/>
              <a:ext cx="1237957" cy="643452"/>
            </a:xfrm>
            <a:prstGeom prst="rect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排行</a:t>
              </a:r>
              <a:endParaRPr lang="zh-CN" altLang="en-US" dirty="0"/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910002" y="1561514"/>
              <a:ext cx="0" cy="1867486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文本框 36"/>
          <p:cNvSpPr txBox="1"/>
          <p:nvPr/>
        </p:nvSpPr>
        <p:spPr>
          <a:xfrm>
            <a:off x="7637631" y="1369880"/>
            <a:ext cx="3630275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显示值得推荐的测试题列表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/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测试题是否具有推荐的资格是管理员决定的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/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测试题表中由属性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-Recommend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管理。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10110523" y="681738"/>
            <a:ext cx="1237957" cy="2637549"/>
            <a:chOff x="895934" y="791451"/>
            <a:chExt cx="1237957" cy="2637549"/>
          </a:xfrm>
        </p:grpSpPr>
        <p:sp>
          <p:nvSpPr>
            <p:cNvPr id="40" name="矩形 39"/>
            <p:cNvSpPr/>
            <p:nvPr/>
          </p:nvSpPr>
          <p:spPr>
            <a:xfrm>
              <a:off x="895934" y="791451"/>
              <a:ext cx="1237957" cy="643452"/>
            </a:xfrm>
            <a:prstGeom prst="rect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推荐的测试</a:t>
              </a:r>
              <a:endParaRPr lang="zh-CN" altLang="en-US" dirty="0"/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2133890" y="1561514"/>
              <a:ext cx="0" cy="1867486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本框 41"/>
          <p:cNvSpPr txBox="1"/>
          <p:nvPr/>
        </p:nvSpPr>
        <p:spPr>
          <a:xfrm>
            <a:off x="1004668" y="4470248"/>
            <a:ext cx="3630275" cy="147732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显示按照的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题热度列表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测试题热度就是用户的点击数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测试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题表中由属性</a:t>
            </a:r>
            <a:r>
              <a:rPr lang="en-US" altLang="zh-CN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-Rank</a:t>
            </a:r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管理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由于点击数是并发操作</a:t>
            </a:r>
            <a:endParaRPr lang="en-US" altLang="zh-CN" dirty="0" smtClean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使用的是原子计数器进行管理</a:t>
            </a:r>
            <a:endParaRPr lang="zh-CN" altLang="en-US" dirty="0">
              <a:solidFill>
                <a:schemeClr val="bg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025587" y="2552931"/>
            <a:ext cx="2163100" cy="14465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PART </a:t>
            </a:r>
            <a:endParaRPr lang="en-US" altLang="zh-CN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endParaRPr lang="en-US" altLang="zh-C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数据的显示页面</a:t>
            </a:r>
            <a:endParaRPr lang="zh-CN" altLang="en-US" sz="14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02928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2331" y="-12775"/>
            <a:ext cx="12213877" cy="1376769"/>
            <a:chOff x="-35031" y="1575572"/>
            <a:chExt cx="12213877" cy="1376769"/>
          </a:xfrm>
        </p:grpSpPr>
        <p:sp>
          <p:nvSpPr>
            <p:cNvPr id="4" name="直角三角形 3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688" y="1049669"/>
            <a:ext cx="3020956" cy="5370588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651609" y="1467060"/>
            <a:ext cx="1237957" cy="2637549"/>
            <a:chOff x="895934" y="791451"/>
            <a:chExt cx="1237957" cy="2637549"/>
          </a:xfrm>
        </p:grpSpPr>
        <p:sp>
          <p:nvSpPr>
            <p:cNvPr id="9" name="矩形 8"/>
            <p:cNvSpPr/>
            <p:nvPr/>
          </p:nvSpPr>
          <p:spPr>
            <a:xfrm>
              <a:off x="895934" y="791451"/>
              <a:ext cx="1237957" cy="643452"/>
            </a:xfrm>
            <a:prstGeom prst="rect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分类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910002" y="1561514"/>
              <a:ext cx="0" cy="1867486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1898352" y="2255507"/>
            <a:ext cx="5531148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智商、爱情、星座。。。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以上可以动态在数据库添加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对应的客户端也会显示更新后的数据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MyType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表管理。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71892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2331" y="-12775"/>
            <a:ext cx="12213877" cy="1376769"/>
            <a:chOff x="-35031" y="1575572"/>
            <a:chExt cx="12213877" cy="1376769"/>
          </a:xfrm>
        </p:grpSpPr>
        <p:sp>
          <p:nvSpPr>
            <p:cNvPr id="4" name="直角三角形 3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688" y="1049669"/>
            <a:ext cx="3020955" cy="5370588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651609" y="1467060"/>
            <a:ext cx="1237957" cy="2637549"/>
            <a:chOff x="895934" y="791451"/>
            <a:chExt cx="1237957" cy="2637549"/>
          </a:xfrm>
        </p:grpSpPr>
        <p:sp>
          <p:nvSpPr>
            <p:cNvPr id="9" name="矩形 8"/>
            <p:cNvSpPr/>
            <p:nvPr/>
          </p:nvSpPr>
          <p:spPr>
            <a:xfrm>
              <a:off x="895934" y="791451"/>
              <a:ext cx="1237957" cy="643452"/>
            </a:xfrm>
            <a:prstGeom prst="rect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推荐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910002" y="1561514"/>
              <a:ext cx="0" cy="1867486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1898352" y="2255507"/>
            <a:ext cx="5531148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用来显示优质测试题的数据列表。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只显示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Recommend=true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的数据。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Subject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表中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Recommend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属性管理，是布尔值。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这个值只能由管理员更改。默认值为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false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4748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2331" y="-12775"/>
            <a:ext cx="12213877" cy="1376769"/>
            <a:chOff x="-35031" y="1575572"/>
            <a:chExt cx="12213877" cy="1376769"/>
          </a:xfrm>
        </p:grpSpPr>
        <p:sp>
          <p:nvSpPr>
            <p:cNvPr id="4" name="直角三角形 3"/>
            <p:cNvSpPr/>
            <p:nvPr/>
          </p:nvSpPr>
          <p:spPr>
            <a:xfrm flipV="1">
              <a:off x="-35031" y="1575572"/>
              <a:ext cx="12213877" cy="1376769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flipV="1">
              <a:off x="-35031" y="1575572"/>
              <a:ext cx="12213877" cy="897983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flipV="1">
              <a:off x="-35031" y="1575572"/>
              <a:ext cx="12213877" cy="465561"/>
            </a:xfrm>
            <a:prstGeom prst="rtTriangle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688" y="1049669"/>
            <a:ext cx="3020955" cy="5370588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651609" y="1467060"/>
            <a:ext cx="1237957" cy="2637549"/>
            <a:chOff x="895934" y="791451"/>
            <a:chExt cx="1237957" cy="2637549"/>
          </a:xfrm>
        </p:grpSpPr>
        <p:sp>
          <p:nvSpPr>
            <p:cNvPr id="9" name="矩形 8"/>
            <p:cNvSpPr/>
            <p:nvPr/>
          </p:nvSpPr>
          <p:spPr>
            <a:xfrm>
              <a:off x="895934" y="791451"/>
              <a:ext cx="1237957" cy="643452"/>
            </a:xfrm>
            <a:prstGeom prst="rect">
              <a:avLst/>
            </a:prstGeom>
            <a:solidFill>
              <a:srgbClr val="C01C23"/>
            </a:solidFill>
            <a:ln>
              <a:solidFill>
                <a:srgbClr val="C01C23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最新</a:t>
              </a: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910002" y="1561514"/>
              <a:ext cx="0" cy="1867486"/>
            </a:xfrm>
            <a:prstGeom prst="line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1898352" y="2255507"/>
            <a:ext cx="5531148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根据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Subject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表中</a:t>
            </a:r>
            <a:r>
              <a:rPr lang="en-US" altLang="zh-CN" sz="2400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createdAt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进行排序。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会显示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Subject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表中的所有数据，无论优劣。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6857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第一PPT模板网-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1023</Words>
  <Application>Microsoft Office PowerPoint</Application>
  <PresentationFormat>宽屏</PresentationFormat>
  <Paragraphs>157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黑体</vt:lpstr>
      <vt:lpstr>宋体</vt:lpstr>
      <vt:lpstr>微软雅黑</vt:lpstr>
      <vt:lpstr>Arial</vt:lpstr>
      <vt:lpstr>Calibri</vt:lpstr>
      <vt:lpstr>Calibri Light</vt:lpstr>
      <vt:lpstr>第一PPT模板网-WWW.1PPT.COM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第一PPT模板网-WWW.1PPT.COM</dc:subject>
  <dc:creator>第一PPT模板网-WWW.1PPT.COM</dc:creator>
  <dc:description>第一PPT模板网-WWW.1PPT.COM</dc:description>
  <cp:lastModifiedBy>SD</cp:lastModifiedBy>
  <cp:revision>92</cp:revision>
  <dcterms:created xsi:type="dcterms:W3CDTF">2015-06-10T14:28:31Z</dcterms:created>
  <dcterms:modified xsi:type="dcterms:W3CDTF">2016-12-22T04:54:40Z</dcterms:modified>
  <cp:category>第一PPT模板网-WWW.1PPT.COM</cp:category>
  <cp:contentStatus>第一PPT模板网-WWW.1PPT.COM</cp:contentStatus>
</cp:coreProperties>
</file>